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3" r:id="rId3"/>
    <p:sldId id="361" r:id="rId4"/>
    <p:sldId id="355" r:id="rId5"/>
    <p:sldId id="339" r:id="rId6"/>
    <p:sldId id="340" r:id="rId7"/>
    <p:sldId id="342" r:id="rId8"/>
    <p:sldId id="362" r:id="rId9"/>
    <p:sldId id="363" r:id="rId10"/>
    <p:sldId id="343" r:id="rId11"/>
    <p:sldId id="344" r:id="rId12"/>
    <p:sldId id="347" r:id="rId13"/>
    <p:sldId id="348" r:id="rId14"/>
    <p:sldId id="350" r:id="rId15"/>
    <p:sldId id="351" r:id="rId16"/>
    <p:sldId id="352" r:id="rId17"/>
    <p:sldId id="356" r:id="rId18"/>
    <p:sldId id="358" r:id="rId19"/>
    <p:sldId id="357" r:id="rId20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6792" autoAdjust="0"/>
  </p:normalViewPr>
  <p:slideViewPr>
    <p:cSldViewPr>
      <p:cViewPr>
        <p:scale>
          <a:sx n="80" d="100"/>
          <a:sy n="80" d="100"/>
        </p:scale>
        <p:origin x="-19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51D32-E0F1-4A78-A8E8-843CBD0D7D13}" type="datetimeFigureOut">
              <a:rPr lang="fr-FR" smtClean="0"/>
              <a:pPr/>
              <a:t>02/07/2012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277A6-CFBF-4724-8A7D-C9EF374A1D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CFF90-2EDF-4202-A9E6-0EE3011D58A5}" type="datetimeFigureOut">
              <a:rPr lang="fr-FR" smtClean="0"/>
              <a:pPr/>
              <a:t>02/07/2012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5DDEA-FCA6-467F-BBF1-FC635EF735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A travers une description</a:t>
            </a:r>
            <a:r>
              <a:rPr lang="fr-FR" sz="1800" baseline="0" dirty="0" smtClean="0"/>
              <a:t> des résultats récents obtenus avec VEGA </a:t>
            </a:r>
          </a:p>
          <a:p>
            <a:r>
              <a:rPr lang="fr-FR" sz="1800" baseline="0" dirty="0" smtClean="0"/>
              <a:t>Objectif est de décrire la route parcourue par l’interférométrie optique, voir où nous en sommes et analyser comment et vers où continuer.</a:t>
            </a:r>
          </a:p>
          <a:p>
            <a:r>
              <a:rPr lang="fr-FR" sz="1800" baseline="0" dirty="0" smtClean="0"/>
              <a:t>Important de replacer cette technique dans le contexte général de l’astrophysique et des développements en cours.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5DDEA-FCA6-467F-BBF1-FC635EF735C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39923-FA80-499C-B869-DE8D0CAD74C0}" type="slidenum">
              <a:rPr lang="fr-FR"/>
              <a:pPr/>
              <a:t>2</a:t>
            </a:fld>
            <a:endParaRPr lang="fr-FR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Proposé</a:t>
            </a:r>
            <a:r>
              <a:rPr lang="en-US" dirty="0" smtClean="0">
                <a:latin typeface="Arial" charset="0"/>
              </a:rPr>
              <a:t> en 2005 </a:t>
            </a:r>
            <a:r>
              <a:rPr lang="en-US" dirty="0" err="1" smtClean="0">
                <a:latin typeface="Arial" charset="0"/>
              </a:rPr>
              <a:t>comme</a:t>
            </a:r>
            <a:r>
              <a:rPr lang="en-US" dirty="0" smtClean="0">
                <a:latin typeface="Arial" charset="0"/>
              </a:rPr>
              <a:t> instrument 2° </a:t>
            </a:r>
            <a:r>
              <a:rPr lang="en-US" dirty="0" err="1" smtClean="0">
                <a:latin typeface="Arial" charset="0"/>
              </a:rPr>
              <a:t>génération</a:t>
            </a:r>
            <a:r>
              <a:rPr lang="en-US" baseline="0" dirty="0" smtClean="0">
                <a:latin typeface="Arial" charset="0"/>
              </a:rPr>
              <a:t> de </a:t>
            </a:r>
            <a:r>
              <a:rPr lang="en-US" baseline="0" dirty="0" err="1" smtClean="0">
                <a:latin typeface="Arial" charset="0"/>
              </a:rPr>
              <a:t>l’ESO</a:t>
            </a:r>
            <a:r>
              <a:rPr lang="en-US" baseline="0" dirty="0" smtClean="0">
                <a:latin typeface="Arial" charset="0"/>
              </a:rPr>
              <a:t>, VEGA a </a:t>
            </a:r>
            <a:r>
              <a:rPr lang="en-US" baseline="0" dirty="0" err="1" smtClean="0">
                <a:latin typeface="Arial" charset="0"/>
              </a:rPr>
              <a:t>finalement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trouvé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sa</a:t>
            </a:r>
            <a:r>
              <a:rPr lang="en-US" baseline="0" dirty="0" smtClean="0">
                <a:latin typeface="Arial" charset="0"/>
              </a:rPr>
              <a:t> place en 18 </a:t>
            </a:r>
            <a:r>
              <a:rPr lang="en-US" baseline="0" dirty="0" err="1" smtClean="0">
                <a:latin typeface="Arial" charset="0"/>
              </a:rPr>
              <a:t>mois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sur</a:t>
            </a:r>
            <a:r>
              <a:rPr lang="en-US" baseline="0" dirty="0" smtClean="0">
                <a:latin typeface="Arial" charset="0"/>
              </a:rPr>
              <a:t> CHARA. </a:t>
            </a:r>
            <a:r>
              <a:rPr lang="en-US" baseline="0" dirty="0" err="1" smtClean="0">
                <a:latin typeface="Arial" charset="0"/>
              </a:rPr>
              <a:t>Opérationnel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depuis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l’été</a:t>
            </a:r>
            <a:r>
              <a:rPr lang="en-US" baseline="0" dirty="0" smtClean="0">
                <a:latin typeface="Arial" charset="0"/>
              </a:rPr>
              <a:t> 2008 et en progression instrumental </a:t>
            </a:r>
            <a:r>
              <a:rPr lang="en-US" baseline="0" dirty="0" err="1" smtClean="0">
                <a:latin typeface="Arial" charset="0"/>
              </a:rPr>
              <a:t>constante</a:t>
            </a:r>
            <a:r>
              <a:rPr lang="en-US" baseline="0" dirty="0" smtClean="0"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Héritage</a:t>
            </a:r>
            <a:r>
              <a:rPr lang="en-US" dirty="0" smtClean="0">
                <a:latin typeface="Arial" charset="0"/>
              </a:rPr>
              <a:t> du savoir-faire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développé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sur</a:t>
            </a:r>
            <a:r>
              <a:rPr lang="en-US" baseline="0" dirty="0" smtClean="0">
                <a:latin typeface="Arial" charset="0"/>
              </a:rPr>
              <a:t> le GI2T, </a:t>
            </a:r>
            <a:r>
              <a:rPr lang="en-US" dirty="0" err="1" smtClean="0">
                <a:latin typeface="Arial" charset="0"/>
              </a:rPr>
              <a:t>l’nstrument</a:t>
            </a:r>
            <a:r>
              <a:rPr lang="en-US" dirty="0" smtClean="0">
                <a:latin typeface="Arial" charset="0"/>
              </a:rPr>
              <a:t> VEGA/CHARA a </a:t>
            </a:r>
            <a:r>
              <a:rPr lang="en-US" dirty="0" err="1" smtClean="0">
                <a:latin typeface="Arial" charset="0"/>
              </a:rPr>
              <a:t>été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installé</a:t>
            </a:r>
            <a:r>
              <a:rPr lang="en-US" dirty="0" smtClean="0">
                <a:latin typeface="Arial" charset="0"/>
              </a:rPr>
              <a:t> en </a:t>
            </a:r>
            <a:r>
              <a:rPr lang="en-US" dirty="0" err="1" smtClean="0">
                <a:latin typeface="Arial" charset="0"/>
              </a:rPr>
              <a:t>septembre</a:t>
            </a:r>
            <a:r>
              <a:rPr lang="en-US" dirty="0" smtClean="0">
                <a:latin typeface="Arial" charset="0"/>
              </a:rPr>
              <a:t> 2007 et les premières observations </a:t>
            </a:r>
            <a:r>
              <a:rPr lang="en-US" dirty="0" err="1" smtClean="0">
                <a:latin typeface="Arial" charset="0"/>
              </a:rPr>
              <a:t>scientifiques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ont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eu</a:t>
            </a:r>
            <a:r>
              <a:rPr lang="en-US" dirty="0" smtClean="0">
                <a:latin typeface="Arial" charset="0"/>
              </a:rPr>
              <a:t> lieu pendant </a:t>
            </a:r>
            <a:r>
              <a:rPr lang="en-US" dirty="0" err="1" smtClean="0">
                <a:latin typeface="Arial" charset="0"/>
              </a:rPr>
              <a:t>l’été</a:t>
            </a:r>
            <a:r>
              <a:rPr lang="en-US" dirty="0" smtClean="0">
                <a:latin typeface="Arial" charset="0"/>
              </a:rPr>
              <a:t> 2008.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Depuis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l’été</a:t>
            </a:r>
            <a:r>
              <a:rPr lang="en-US" dirty="0" smtClean="0">
                <a:latin typeface="Arial" charset="0"/>
              </a:rPr>
              <a:t> 2009 </a:t>
            </a:r>
            <a:r>
              <a:rPr lang="en-US" dirty="0" err="1" smtClean="0">
                <a:latin typeface="Arial" charset="0"/>
              </a:rPr>
              <a:t>il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peut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être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opéré</a:t>
            </a:r>
            <a:r>
              <a:rPr lang="en-US" dirty="0" smtClean="0">
                <a:latin typeface="Arial" charset="0"/>
              </a:rPr>
              <a:t> à distance </a:t>
            </a:r>
            <a:r>
              <a:rPr lang="en-US" dirty="0" err="1" smtClean="0">
                <a:latin typeface="Arial" charset="0"/>
              </a:rPr>
              <a:t>depuis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une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salle</a:t>
            </a:r>
            <a:r>
              <a:rPr lang="en-US" dirty="0" smtClean="0">
                <a:latin typeface="Arial" charset="0"/>
              </a:rPr>
              <a:t> de </a:t>
            </a:r>
            <a:r>
              <a:rPr lang="en-US" dirty="0" err="1" smtClean="0">
                <a:latin typeface="Arial" charset="0"/>
              </a:rPr>
              <a:t>téléobservation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installée</a:t>
            </a:r>
            <a:r>
              <a:rPr lang="en-US" dirty="0" smtClean="0">
                <a:latin typeface="Arial" charset="0"/>
              </a:rPr>
              <a:t> à Grasse et </a:t>
            </a:r>
            <a:r>
              <a:rPr lang="en-US" dirty="0" err="1" smtClean="0">
                <a:latin typeface="Arial" charset="0"/>
              </a:rPr>
              <a:t>maintenant</a:t>
            </a:r>
            <a:r>
              <a:rPr lang="en-US" baseline="0" dirty="0" smtClean="0">
                <a:latin typeface="Arial" charset="0"/>
              </a:rPr>
              <a:t> Nice </a:t>
            </a:r>
            <a:r>
              <a:rPr lang="en-US" dirty="0" smtClean="0">
                <a:latin typeface="Arial" charset="0"/>
              </a:rPr>
              <a:t>et </a:t>
            </a:r>
            <a:r>
              <a:rPr lang="en-US" dirty="0" err="1" smtClean="0">
                <a:latin typeface="Arial" charset="0"/>
              </a:rPr>
              <a:t>financée</a:t>
            </a:r>
            <a:r>
              <a:rPr lang="en-US" dirty="0" smtClean="0">
                <a:latin typeface="Arial" charset="0"/>
              </a:rPr>
              <a:t> par la </a:t>
            </a:r>
            <a:r>
              <a:rPr lang="en-US" dirty="0" err="1" smtClean="0">
                <a:latin typeface="Arial" charset="0"/>
              </a:rPr>
              <a:t>Région</a:t>
            </a:r>
            <a:r>
              <a:rPr lang="en-US" dirty="0" smtClean="0">
                <a:latin typeface="Arial" charset="0"/>
              </a:rPr>
              <a:t> PACA et le CNRS. (9 </a:t>
            </a:r>
            <a:r>
              <a:rPr lang="en-US" dirty="0" err="1" smtClean="0">
                <a:latin typeface="Arial" charset="0"/>
              </a:rPr>
              <a:t>heures</a:t>
            </a:r>
            <a:r>
              <a:rPr lang="en-US" dirty="0" smtClean="0">
                <a:latin typeface="Arial" charset="0"/>
              </a:rPr>
              <a:t> de </a:t>
            </a:r>
            <a:r>
              <a:rPr lang="en-US" dirty="0" err="1" smtClean="0">
                <a:latin typeface="Arial" charset="0"/>
              </a:rPr>
              <a:t>décalage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horaire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soit</a:t>
            </a:r>
            <a:r>
              <a:rPr lang="en-US" dirty="0" smtClean="0">
                <a:latin typeface="Arial" charset="0"/>
              </a:rPr>
              <a:t> des “</a:t>
            </a:r>
            <a:r>
              <a:rPr lang="en-US" dirty="0" err="1" smtClean="0">
                <a:latin typeface="Arial" charset="0"/>
              </a:rPr>
              <a:t>nuits</a:t>
            </a:r>
            <a:r>
              <a:rPr lang="en-US" dirty="0" smtClean="0">
                <a:latin typeface="Arial" charset="0"/>
              </a:rPr>
              <a:t>” en </a:t>
            </a:r>
            <a:r>
              <a:rPr lang="en-US" dirty="0" err="1" smtClean="0">
                <a:latin typeface="Arial" charset="0"/>
              </a:rPr>
              <a:t>france</a:t>
            </a:r>
            <a:r>
              <a:rPr lang="en-US" dirty="0" smtClean="0">
                <a:latin typeface="Arial" charset="0"/>
              </a:rPr>
              <a:t> de 3h à 15h environ)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VEGA/CHARA </a:t>
            </a:r>
            <a:r>
              <a:rPr lang="en-US" dirty="0" err="1" smtClean="0">
                <a:latin typeface="Arial" charset="0"/>
              </a:rPr>
              <a:t>permet</a:t>
            </a:r>
            <a:r>
              <a:rPr lang="en-US" dirty="0" smtClean="0">
                <a:latin typeface="Arial" charset="0"/>
              </a:rPr>
              <a:t> des </a:t>
            </a:r>
            <a:r>
              <a:rPr lang="en-US" dirty="0" err="1" smtClean="0">
                <a:latin typeface="Arial" charset="0"/>
              </a:rPr>
              <a:t>mesures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absolument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uniques</a:t>
            </a:r>
            <a:r>
              <a:rPr lang="en-US" dirty="0" smtClean="0">
                <a:latin typeface="Arial" charset="0"/>
              </a:rPr>
              <a:t> au monde en </a:t>
            </a:r>
            <a:r>
              <a:rPr lang="en-US" dirty="0" err="1" smtClean="0">
                <a:latin typeface="Arial" charset="0"/>
              </a:rPr>
              <a:t>alliant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une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très</a:t>
            </a:r>
            <a:r>
              <a:rPr lang="en-US" dirty="0" smtClean="0">
                <a:latin typeface="Arial" charset="0"/>
              </a:rPr>
              <a:t> haute </a:t>
            </a:r>
            <a:r>
              <a:rPr lang="en-US" dirty="0" err="1" smtClean="0">
                <a:latin typeface="Arial" charset="0"/>
              </a:rPr>
              <a:t>résolution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angulaire</a:t>
            </a:r>
            <a:r>
              <a:rPr lang="en-US" dirty="0" smtClean="0">
                <a:latin typeface="Arial" charset="0"/>
              </a:rPr>
              <a:t> (300m de base </a:t>
            </a:r>
            <a:r>
              <a:rPr lang="en-US" dirty="0" err="1" smtClean="0">
                <a:latin typeface="Arial" charset="0"/>
              </a:rPr>
              <a:t>dans</a:t>
            </a:r>
            <a:r>
              <a:rPr lang="en-US" dirty="0" smtClean="0">
                <a:latin typeface="Arial" charset="0"/>
              </a:rPr>
              <a:t> le visible </a:t>
            </a:r>
            <a:r>
              <a:rPr lang="en-US" dirty="0" err="1" smtClean="0">
                <a:latin typeface="Arial" charset="0"/>
              </a:rPr>
              <a:t>soit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mieux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que</a:t>
            </a:r>
            <a:r>
              <a:rPr lang="en-US" dirty="0" smtClean="0">
                <a:latin typeface="Arial" charset="0"/>
              </a:rPr>
              <a:t> 0.3mas) et </a:t>
            </a:r>
            <a:r>
              <a:rPr lang="en-US" dirty="0" err="1" smtClean="0">
                <a:latin typeface="Arial" charset="0"/>
              </a:rPr>
              <a:t>spectrale</a:t>
            </a:r>
            <a:r>
              <a:rPr lang="en-US" dirty="0" smtClean="0">
                <a:latin typeface="Arial" charset="0"/>
              </a:rPr>
              <a:t> (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résolution</a:t>
            </a:r>
            <a:r>
              <a:rPr lang="en-US" baseline="0" dirty="0" smtClean="0">
                <a:latin typeface="Arial" charset="0"/>
              </a:rPr>
              <a:t> de </a:t>
            </a:r>
            <a:r>
              <a:rPr lang="en-US" dirty="0" smtClean="0">
                <a:latin typeface="Arial" charset="0"/>
              </a:rPr>
              <a:t>6000 et 30000).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Depuis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peu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l’instrument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est</a:t>
            </a:r>
            <a:r>
              <a:rPr lang="en-US" dirty="0" smtClean="0">
                <a:latin typeface="Arial" charset="0"/>
              </a:rPr>
              <a:t> capable de </a:t>
            </a:r>
            <a:r>
              <a:rPr lang="en-US" dirty="0" err="1" smtClean="0">
                <a:latin typeface="Arial" charset="0"/>
              </a:rPr>
              <a:t>fonctionner</a:t>
            </a:r>
            <a:r>
              <a:rPr lang="en-US" dirty="0" smtClean="0">
                <a:latin typeface="Arial" charset="0"/>
              </a:rPr>
              <a:t> en routine en recombinant 3 </a:t>
            </a:r>
            <a:r>
              <a:rPr lang="en-US" dirty="0" err="1" smtClean="0">
                <a:latin typeface="Arial" charset="0"/>
              </a:rPr>
              <a:t>télescopes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simultanément</a:t>
            </a:r>
            <a:r>
              <a:rPr lang="en-US" baseline="0" dirty="0" smtClean="0">
                <a:latin typeface="Arial" charset="0"/>
              </a:rPr>
              <a:t> et en </a:t>
            </a:r>
            <a:r>
              <a:rPr lang="en-US" baseline="0" dirty="0" err="1" smtClean="0">
                <a:latin typeface="Arial" charset="0"/>
              </a:rPr>
              <a:t>octobre</a:t>
            </a:r>
            <a:r>
              <a:rPr lang="en-US" baseline="0" dirty="0" smtClean="0">
                <a:latin typeface="Arial" charset="0"/>
              </a:rPr>
              <a:t> 2010, VEGA a </a:t>
            </a:r>
            <a:r>
              <a:rPr lang="en-US" baseline="0" dirty="0" err="1" smtClean="0">
                <a:latin typeface="Arial" charset="0"/>
              </a:rPr>
              <a:t>réussi</a:t>
            </a:r>
            <a:r>
              <a:rPr lang="en-US" baseline="0" dirty="0" smtClean="0">
                <a:latin typeface="Arial" charset="0"/>
              </a:rPr>
              <a:t> pour la première </a:t>
            </a:r>
            <a:r>
              <a:rPr lang="en-US" baseline="0" dirty="0" err="1" smtClean="0">
                <a:latin typeface="Arial" charset="0"/>
              </a:rPr>
              <a:t>fois</a:t>
            </a:r>
            <a:r>
              <a:rPr lang="en-US" baseline="0" dirty="0" smtClean="0">
                <a:latin typeface="Arial" charset="0"/>
              </a:rPr>
              <a:t> en France la </a:t>
            </a:r>
            <a:r>
              <a:rPr lang="en-US" baseline="0" dirty="0" err="1" smtClean="0">
                <a:latin typeface="Arial" charset="0"/>
              </a:rPr>
              <a:t>recombinaison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simultanée</a:t>
            </a:r>
            <a:r>
              <a:rPr lang="en-US" baseline="0" dirty="0" smtClean="0">
                <a:latin typeface="Arial" charset="0"/>
              </a:rPr>
              <a:t> de 4 </a:t>
            </a:r>
            <a:r>
              <a:rPr lang="en-US" baseline="0" dirty="0" err="1" smtClean="0">
                <a:latin typeface="Arial" charset="0"/>
              </a:rPr>
              <a:t>télescopes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ouvrant</a:t>
            </a:r>
            <a:r>
              <a:rPr lang="en-US" baseline="0" dirty="0" smtClean="0">
                <a:latin typeface="Arial" charset="0"/>
              </a:rPr>
              <a:t> de </a:t>
            </a:r>
            <a:r>
              <a:rPr lang="en-US" baseline="0" dirty="0" err="1" smtClean="0">
                <a:latin typeface="Arial" charset="0"/>
              </a:rPr>
              <a:t>grandes</a:t>
            </a:r>
            <a:r>
              <a:rPr lang="en-US" baseline="0" dirty="0" smtClean="0">
                <a:latin typeface="Arial" charset="0"/>
              </a:rPr>
              <a:t> perspectives pour </a:t>
            </a:r>
            <a:r>
              <a:rPr lang="en-US" baseline="0" dirty="0" err="1" smtClean="0">
                <a:latin typeface="Arial" charset="0"/>
              </a:rPr>
              <a:t>l’imagerie</a:t>
            </a:r>
            <a:r>
              <a:rPr lang="en-US" baseline="0" dirty="0" smtClean="0">
                <a:latin typeface="Arial" charset="0"/>
              </a:rPr>
              <a:t> des surfaces </a:t>
            </a:r>
            <a:r>
              <a:rPr lang="en-US" baseline="0" dirty="0" err="1" smtClean="0">
                <a:latin typeface="Arial" charset="0"/>
              </a:rPr>
              <a:t>stellaires</a:t>
            </a:r>
            <a:r>
              <a:rPr lang="en-US" baseline="0" dirty="0" smtClean="0"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Arial" charset="0"/>
              </a:rPr>
              <a:t>Entre le </a:t>
            </a:r>
            <a:r>
              <a:rPr lang="en-US" baseline="0" dirty="0" err="1" smtClean="0">
                <a:latin typeface="Arial" charset="0"/>
              </a:rPr>
              <a:t>mois</a:t>
            </a:r>
            <a:r>
              <a:rPr lang="en-US" baseline="0" dirty="0" smtClean="0">
                <a:latin typeface="Arial" charset="0"/>
              </a:rPr>
              <a:t> de </a:t>
            </a:r>
            <a:r>
              <a:rPr lang="en-US" baseline="0" dirty="0" err="1" smtClean="0">
                <a:latin typeface="Arial" charset="0"/>
              </a:rPr>
              <a:t>mai</a:t>
            </a:r>
            <a:r>
              <a:rPr lang="en-US" baseline="0" dirty="0" smtClean="0">
                <a:latin typeface="Arial" charset="0"/>
              </a:rPr>
              <a:t> 2010 et </a:t>
            </a:r>
            <a:r>
              <a:rPr lang="en-US" baseline="0" dirty="0" err="1" smtClean="0">
                <a:latin typeface="Arial" charset="0"/>
              </a:rPr>
              <a:t>janvier</a:t>
            </a:r>
            <a:r>
              <a:rPr lang="en-US" baseline="0" dirty="0" smtClean="0">
                <a:latin typeface="Arial" charset="0"/>
              </a:rPr>
              <a:t> 2011, 5 articles à </a:t>
            </a:r>
            <a:r>
              <a:rPr lang="en-US" baseline="0" dirty="0" err="1" smtClean="0">
                <a:latin typeface="Arial" charset="0"/>
              </a:rPr>
              <a:t>comité</a:t>
            </a:r>
            <a:r>
              <a:rPr lang="en-US" baseline="0" dirty="0" smtClean="0">
                <a:latin typeface="Arial" charset="0"/>
              </a:rPr>
              <a:t> de lecture </a:t>
            </a:r>
            <a:r>
              <a:rPr lang="en-US" baseline="0" dirty="0" err="1" smtClean="0">
                <a:latin typeface="Arial" charset="0"/>
              </a:rPr>
              <a:t>ont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été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publiés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sur</a:t>
            </a:r>
            <a:r>
              <a:rPr lang="en-US" baseline="0" dirty="0" smtClean="0">
                <a:latin typeface="Arial" charset="0"/>
              </a:rPr>
              <a:t> les </a:t>
            </a:r>
            <a:r>
              <a:rPr lang="en-US" baseline="0" dirty="0" err="1" smtClean="0">
                <a:latin typeface="Arial" charset="0"/>
              </a:rPr>
              <a:t>résultats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scientifiques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obtenus</a:t>
            </a:r>
            <a:r>
              <a:rPr lang="en-US" baseline="0" dirty="0" smtClean="0">
                <a:latin typeface="Arial" charset="0"/>
              </a:rPr>
              <a:t>. </a:t>
            </a:r>
            <a:r>
              <a:rPr lang="en-US" baseline="0" dirty="0" err="1" smtClean="0">
                <a:latin typeface="Arial" charset="0"/>
              </a:rPr>
              <a:t>Plusieurs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autres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sont</a:t>
            </a:r>
            <a:r>
              <a:rPr lang="en-US" baseline="0" dirty="0" smtClean="0">
                <a:latin typeface="Arial" charset="0"/>
              </a:rPr>
              <a:t> en </a:t>
            </a:r>
            <a:r>
              <a:rPr lang="en-US" baseline="0" dirty="0" err="1" smtClean="0">
                <a:latin typeface="Arial" charset="0"/>
              </a:rPr>
              <a:t>préparation</a:t>
            </a:r>
            <a:r>
              <a:rPr lang="en-US" baseline="0" dirty="0" smtClean="0">
                <a:latin typeface="Arial" charset="0"/>
              </a:rPr>
              <a:t> et de </a:t>
            </a:r>
            <a:r>
              <a:rPr lang="en-US" baseline="0" dirty="0" err="1" smtClean="0">
                <a:latin typeface="Arial" charset="0"/>
              </a:rPr>
              <a:t>nombreux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programmes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originaux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sont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maintenant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abordés</a:t>
            </a:r>
            <a:r>
              <a:rPr lang="en-US" baseline="0" dirty="0" smtClean="0">
                <a:latin typeface="Arial" charset="0"/>
              </a:rPr>
              <a:t> par </a:t>
            </a:r>
            <a:r>
              <a:rPr lang="en-US" baseline="0" dirty="0" err="1" smtClean="0">
                <a:latin typeface="Arial" charset="0"/>
              </a:rPr>
              <a:t>l’équipe</a:t>
            </a:r>
            <a:r>
              <a:rPr lang="en-US" baseline="0" dirty="0" smtClean="0">
                <a:latin typeface="Arial" charset="0"/>
              </a:rPr>
              <a:t>. Un dossier </a:t>
            </a:r>
            <a:r>
              <a:rPr lang="en-US" baseline="0" dirty="0" err="1" smtClean="0">
                <a:latin typeface="Arial" charset="0"/>
              </a:rPr>
              <a:t>d’ANR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sur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l’étude</a:t>
            </a:r>
            <a:r>
              <a:rPr lang="en-US" baseline="0" dirty="0" smtClean="0">
                <a:latin typeface="Arial" charset="0"/>
              </a:rPr>
              <a:t> des bruits </a:t>
            </a:r>
            <a:r>
              <a:rPr lang="en-US" baseline="0" dirty="0" err="1" smtClean="0">
                <a:latin typeface="Arial" charset="0"/>
              </a:rPr>
              <a:t>stellaires</a:t>
            </a:r>
            <a:r>
              <a:rPr lang="en-US" baseline="0" dirty="0" smtClean="0">
                <a:latin typeface="Arial" charset="0"/>
              </a:rPr>
              <a:t> pour les </a:t>
            </a:r>
            <a:r>
              <a:rPr lang="en-US" baseline="0" dirty="0" err="1" smtClean="0">
                <a:latin typeface="Arial" charset="0"/>
              </a:rPr>
              <a:t>étoiles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hote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d’exoplanètes</a:t>
            </a:r>
            <a:r>
              <a:rPr lang="en-US" baseline="0" dirty="0" smtClean="0">
                <a:latin typeface="Arial" charset="0"/>
              </a:rPr>
              <a:t> a </a:t>
            </a:r>
            <a:r>
              <a:rPr lang="en-US" baseline="0" dirty="0" err="1" smtClean="0">
                <a:latin typeface="Arial" charset="0"/>
              </a:rPr>
              <a:t>été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déposé</a:t>
            </a:r>
            <a:r>
              <a:rPr lang="en-US" baseline="0" dirty="0" smtClean="0"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Les </a:t>
            </a:r>
            <a:r>
              <a:rPr lang="en-US" dirty="0" err="1" smtClean="0">
                <a:latin typeface="Arial" charset="0"/>
              </a:rPr>
              <a:t>études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spectrales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différentielles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sont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fortement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développés</a:t>
            </a:r>
            <a:r>
              <a:rPr lang="en-US" dirty="0" smtClean="0">
                <a:latin typeface="Arial" charset="0"/>
              </a:rPr>
              <a:t> par </a:t>
            </a:r>
            <a:r>
              <a:rPr lang="en-US" dirty="0" err="1" smtClean="0">
                <a:latin typeface="Arial" charset="0"/>
              </a:rPr>
              <a:t>l’équipe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scientifique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ainsi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que</a:t>
            </a:r>
            <a:r>
              <a:rPr lang="en-US" dirty="0" smtClean="0">
                <a:latin typeface="Arial" charset="0"/>
              </a:rPr>
              <a:t> des </a:t>
            </a:r>
            <a:r>
              <a:rPr lang="en-US" dirty="0" err="1" smtClean="0">
                <a:latin typeface="Arial" charset="0"/>
              </a:rPr>
              <a:t>études</a:t>
            </a:r>
            <a:r>
              <a:rPr lang="en-US" dirty="0" smtClean="0">
                <a:latin typeface="Arial" charset="0"/>
              </a:rPr>
              <a:t> tout à fait </a:t>
            </a:r>
            <a:r>
              <a:rPr lang="en-US" dirty="0" err="1" smtClean="0">
                <a:latin typeface="Arial" charset="0"/>
              </a:rPr>
              <a:t>originales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sur</a:t>
            </a:r>
            <a:r>
              <a:rPr lang="en-US" dirty="0" smtClean="0">
                <a:latin typeface="Arial" charset="0"/>
              </a:rPr>
              <a:t> les </a:t>
            </a:r>
            <a:r>
              <a:rPr lang="en-US" dirty="0" err="1" smtClean="0">
                <a:latin typeface="Arial" charset="0"/>
              </a:rPr>
              <a:t>paramètres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stellaires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fondamentaux</a:t>
            </a:r>
            <a:r>
              <a:rPr lang="en-US" dirty="0" smtClean="0">
                <a:latin typeface="Arial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06/10/2010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dirty="0" smtClean="0"/>
              <a:t>The </a:t>
            </a:r>
            <a:r>
              <a:rPr lang="fr-FR" dirty="0" err="1" smtClean="0"/>
              <a:t>detailed</a:t>
            </a:r>
            <a:r>
              <a:rPr lang="fr-FR" dirty="0" smtClean="0"/>
              <a:t> </a:t>
            </a:r>
            <a:r>
              <a:rPr lang="fr-FR" dirty="0" err="1" smtClean="0"/>
              <a:t>principle</a:t>
            </a:r>
            <a:r>
              <a:rPr lang="fr-FR" dirty="0" smtClean="0"/>
              <a:t> of the instrument has been </a:t>
            </a:r>
            <a:r>
              <a:rPr lang="fr-FR" dirty="0" err="1" smtClean="0"/>
              <a:t>published</a:t>
            </a:r>
            <a:r>
              <a:rPr lang="fr-FR" dirty="0" smtClean="0"/>
              <a:t> in A&amp;A last </a:t>
            </a:r>
            <a:r>
              <a:rPr lang="fr-FR" dirty="0" err="1" smtClean="0"/>
              <a:t>december</a:t>
            </a:r>
            <a:r>
              <a:rPr lang="fr-FR" dirty="0" smtClean="0"/>
              <a:t>. </a:t>
            </a:r>
          </a:p>
          <a:p>
            <a:pPr eaLnBrk="1" hangingPunct="1">
              <a:spcBef>
                <a:spcPct val="0"/>
              </a:spcBef>
            </a:pPr>
            <a:endParaRPr lang="fr-FR" dirty="0" smtClean="0"/>
          </a:p>
          <a:p>
            <a:pPr eaLnBrk="1" hangingPunct="1">
              <a:spcBef>
                <a:spcPct val="0"/>
              </a:spcBef>
            </a:pPr>
            <a:r>
              <a:rPr lang="fr-FR" dirty="0" smtClean="0"/>
              <a:t>The main </a:t>
            </a:r>
            <a:r>
              <a:rPr lang="fr-FR" dirty="0" err="1" smtClean="0"/>
              <a:t>characteristics</a:t>
            </a:r>
            <a:r>
              <a:rPr lang="fr-FR" dirty="0" smtClean="0"/>
              <a:t> of VEGA in </a:t>
            </a:r>
            <a:r>
              <a:rPr lang="fr-FR" dirty="0" err="1" smtClean="0"/>
              <a:t>terms</a:t>
            </a:r>
            <a:r>
              <a:rPr lang="fr-FR" dirty="0" smtClean="0"/>
              <a:t> of performances are </a:t>
            </a:r>
            <a:r>
              <a:rPr lang="fr-FR" dirty="0" err="1" smtClean="0"/>
              <a:t>described</a:t>
            </a:r>
            <a:r>
              <a:rPr lang="fr-FR" dirty="0" smtClean="0"/>
              <a:t> in </a:t>
            </a:r>
            <a:r>
              <a:rPr lang="fr-FR" dirty="0" err="1" smtClean="0"/>
              <a:t>this</a:t>
            </a:r>
            <a:r>
              <a:rPr lang="fr-FR" dirty="0" smtClean="0"/>
              <a:t> publication as </a:t>
            </a:r>
            <a:r>
              <a:rPr lang="fr-FR" dirty="0" err="1" smtClean="0"/>
              <a:t>well</a:t>
            </a:r>
            <a:r>
              <a:rPr lang="fr-FR" dirty="0" smtClean="0"/>
              <a:t> as the main </a:t>
            </a:r>
            <a:r>
              <a:rPr lang="fr-FR" dirty="0" err="1" smtClean="0"/>
              <a:t>steps</a:t>
            </a:r>
            <a:r>
              <a:rPr lang="fr-FR" dirty="0" smtClean="0"/>
              <a:t> of the data </a:t>
            </a:r>
            <a:r>
              <a:rPr lang="fr-FR" dirty="0" err="1" smtClean="0"/>
              <a:t>reduction</a:t>
            </a:r>
            <a:r>
              <a:rPr lang="fr-FR" dirty="0" smtClean="0"/>
              <a:t> </a:t>
            </a:r>
            <a:r>
              <a:rPr lang="fr-FR" dirty="0" err="1" smtClean="0"/>
              <a:t>procedure</a:t>
            </a:r>
            <a:r>
              <a:rPr lang="fr-FR" dirty="0" smtClean="0"/>
              <a:t>. </a:t>
            </a:r>
          </a:p>
          <a:p>
            <a:pPr eaLnBrk="1" hangingPunct="1">
              <a:spcBef>
                <a:spcPct val="0"/>
              </a:spcBef>
            </a:pPr>
            <a:endParaRPr lang="fr-FR" dirty="0" smtClean="0"/>
          </a:p>
          <a:p>
            <a:pPr eaLnBrk="1" hangingPunct="1">
              <a:spcBef>
                <a:spcPct val="0"/>
              </a:spcBef>
            </a:pPr>
            <a:r>
              <a:rPr lang="fr-FR" dirty="0" err="1" smtClean="0"/>
              <a:t>Classical</a:t>
            </a:r>
            <a:r>
              <a:rPr lang="fr-FR" dirty="0" smtClean="0"/>
              <a:t> V² and </a:t>
            </a:r>
            <a:r>
              <a:rPr lang="fr-FR" dirty="0" err="1" smtClean="0"/>
              <a:t>complex</a:t>
            </a:r>
            <a:r>
              <a:rPr lang="fr-FR" dirty="0" smtClean="0"/>
              <a:t> </a:t>
            </a:r>
            <a:r>
              <a:rPr lang="fr-FR" dirty="0" err="1" smtClean="0"/>
              <a:t>differential</a:t>
            </a:r>
            <a:r>
              <a:rPr lang="fr-FR" dirty="0" smtClean="0"/>
              <a:t> </a:t>
            </a:r>
            <a:r>
              <a:rPr lang="fr-FR" dirty="0" err="1" smtClean="0"/>
              <a:t>visibilities</a:t>
            </a:r>
            <a:r>
              <a:rPr lang="fr-FR" dirty="0" smtClean="0"/>
              <a:t> are </a:t>
            </a:r>
            <a:r>
              <a:rPr lang="fr-FR" dirty="0" err="1" smtClean="0"/>
              <a:t>deduced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short </a:t>
            </a:r>
            <a:r>
              <a:rPr lang="fr-FR" dirty="0" err="1" smtClean="0"/>
              <a:t>exposures</a:t>
            </a:r>
            <a:r>
              <a:rPr lang="fr-FR" dirty="0" smtClean="0"/>
              <a:t> images </a:t>
            </a:r>
            <a:r>
              <a:rPr lang="fr-FR" dirty="0" err="1" smtClean="0"/>
              <a:t>recorded</a:t>
            </a:r>
            <a:r>
              <a:rPr lang="fr-FR" dirty="0" smtClean="0"/>
              <a:t> by the </a:t>
            </a:r>
            <a:r>
              <a:rPr lang="fr-FR" dirty="0" err="1" smtClean="0"/>
              <a:t>two</a:t>
            </a:r>
            <a:r>
              <a:rPr lang="fr-FR" dirty="0" smtClean="0"/>
              <a:t> photon </a:t>
            </a:r>
            <a:r>
              <a:rPr lang="fr-FR" dirty="0" err="1" smtClean="0"/>
              <a:t>counting</a:t>
            </a:r>
            <a:r>
              <a:rPr lang="fr-FR" dirty="0" smtClean="0"/>
              <a:t> detectors. </a:t>
            </a:r>
          </a:p>
          <a:p>
            <a:pPr eaLnBrk="1" hangingPunct="1">
              <a:spcBef>
                <a:spcPct val="0"/>
              </a:spcBef>
            </a:pPr>
            <a:endParaRPr lang="fr-FR" dirty="0" smtClean="0"/>
          </a:p>
          <a:p>
            <a:pPr eaLnBrk="1" hangingPunct="1">
              <a:spcBef>
                <a:spcPct val="0"/>
              </a:spcBef>
            </a:pPr>
            <a:r>
              <a:rPr lang="fr-FR" dirty="0" smtClean="0"/>
              <a:t>The main and </a:t>
            </a:r>
            <a:r>
              <a:rPr lang="fr-FR" dirty="0" err="1" smtClean="0"/>
              <a:t>most</a:t>
            </a:r>
            <a:r>
              <a:rPr lang="fr-FR" dirty="0" smtClean="0"/>
              <a:t> important </a:t>
            </a:r>
            <a:r>
              <a:rPr lang="fr-FR" dirty="0" err="1" smtClean="0"/>
              <a:t>results</a:t>
            </a:r>
            <a:r>
              <a:rPr lang="fr-FR" dirty="0" smtClean="0"/>
              <a:t> are the good </a:t>
            </a:r>
            <a:r>
              <a:rPr lang="fr-FR" dirty="0" err="1" smtClean="0"/>
              <a:t>number</a:t>
            </a:r>
            <a:r>
              <a:rPr lang="fr-FR" dirty="0" smtClean="0"/>
              <a:t> in </a:t>
            </a:r>
            <a:r>
              <a:rPr lang="fr-FR" dirty="0" err="1" smtClean="0"/>
              <a:t>terms</a:t>
            </a:r>
            <a:r>
              <a:rPr lang="fr-FR" dirty="0" smtClean="0"/>
              <a:t> of </a:t>
            </a:r>
            <a:r>
              <a:rPr lang="fr-FR" dirty="0" err="1" smtClean="0"/>
              <a:t>limiting</a:t>
            </a:r>
            <a:r>
              <a:rPr lang="fr-FR" dirty="0" smtClean="0"/>
              <a:t> magnitude. The instrumental </a:t>
            </a:r>
            <a:r>
              <a:rPr lang="fr-FR" dirty="0" err="1" smtClean="0"/>
              <a:t>visibility</a:t>
            </a:r>
            <a:r>
              <a:rPr lang="fr-FR" dirty="0" smtClean="0"/>
              <a:t>,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estimated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the </a:t>
            </a:r>
            <a:r>
              <a:rPr lang="fr-FR" dirty="0" err="1" smtClean="0"/>
              <a:t>statitics</a:t>
            </a:r>
            <a:r>
              <a:rPr lang="fr-FR" dirty="0" smtClean="0"/>
              <a:t> of short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r>
              <a:rPr lang="fr-FR" dirty="0" smtClean="0"/>
              <a:t>,  has been </a:t>
            </a:r>
            <a:r>
              <a:rPr lang="fr-FR" dirty="0" err="1" smtClean="0"/>
              <a:t>characterized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stable over </a:t>
            </a:r>
            <a:r>
              <a:rPr lang="fr-FR" dirty="0" err="1" smtClean="0"/>
              <a:t>period</a:t>
            </a:r>
            <a:r>
              <a:rPr lang="fr-FR" dirty="0" smtClean="0"/>
              <a:t> of </a:t>
            </a:r>
            <a:r>
              <a:rPr lang="fr-FR" dirty="0" err="1" smtClean="0"/>
              <a:t>hour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seeing</a:t>
            </a:r>
            <a:r>
              <a:rPr lang="fr-FR" dirty="0" smtClean="0"/>
              <a:t> conditions are stable </a:t>
            </a:r>
            <a:r>
              <a:rPr lang="fr-FR" dirty="0" err="1" smtClean="0"/>
              <a:t>enough</a:t>
            </a:r>
            <a:r>
              <a:rPr lang="fr-FR" dirty="0" smtClean="0"/>
              <a:t>. A relative </a:t>
            </a:r>
            <a:r>
              <a:rPr lang="fr-FR" dirty="0" err="1" smtClean="0"/>
              <a:t>accuracy</a:t>
            </a:r>
            <a:r>
              <a:rPr lang="fr-FR" dirty="0" smtClean="0"/>
              <a:t> of 2% on </a:t>
            </a:r>
            <a:r>
              <a:rPr lang="fr-FR" dirty="0" err="1" smtClean="0"/>
              <a:t>calibrated</a:t>
            </a:r>
            <a:r>
              <a:rPr lang="fr-FR" dirty="0" smtClean="0"/>
              <a:t> V²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usually</a:t>
            </a:r>
            <a:r>
              <a:rPr lang="fr-FR" dirty="0" smtClean="0"/>
              <a:t> </a:t>
            </a:r>
            <a:r>
              <a:rPr lang="fr-FR" dirty="0" err="1" smtClean="0"/>
              <a:t>reached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good </a:t>
            </a:r>
            <a:r>
              <a:rPr lang="fr-FR" dirty="0" err="1" smtClean="0"/>
              <a:t>seeing</a:t>
            </a:r>
            <a:r>
              <a:rPr lang="fr-FR" dirty="0" smtClean="0"/>
              <a:t> conditions.</a:t>
            </a:r>
          </a:p>
          <a:p>
            <a:pPr eaLnBrk="1" hangingPunct="1">
              <a:spcBef>
                <a:spcPct val="0"/>
              </a:spcBef>
            </a:pPr>
            <a:endParaRPr lang="fr-FR" dirty="0" smtClean="0"/>
          </a:p>
          <a:p>
            <a:pPr eaLnBrk="1" hangingPunct="1">
              <a:spcBef>
                <a:spcPct val="0"/>
              </a:spcBef>
            </a:pPr>
            <a:r>
              <a:rPr lang="fr-FR" dirty="0" err="1" smtClean="0"/>
              <a:t>Concerning</a:t>
            </a:r>
            <a:r>
              <a:rPr lang="fr-FR" dirty="0" smtClean="0"/>
              <a:t> </a:t>
            </a:r>
            <a:r>
              <a:rPr lang="fr-FR" dirty="0" err="1" smtClean="0"/>
              <a:t>differential</a:t>
            </a:r>
            <a:r>
              <a:rPr lang="fr-FR" dirty="0" smtClean="0"/>
              <a:t> phase </a:t>
            </a:r>
            <a:r>
              <a:rPr lang="fr-FR" dirty="0" err="1" smtClean="0"/>
              <a:t>measurements</a:t>
            </a:r>
            <a:r>
              <a:rPr lang="fr-FR" dirty="0" smtClean="0"/>
              <a:t>, a </a:t>
            </a:r>
            <a:r>
              <a:rPr lang="fr-FR" dirty="0" err="1" smtClean="0"/>
              <a:t>residual</a:t>
            </a:r>
            <a:r>
              <a:rPr lang="fr-FR" dirty="0" smtClean="0"/>
              <a:t> noise of 1 to 2°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obtained</a:t>
            </a:r>
            <a:r>
              <a:rPr lang="fr-FR" dirty="0" smtClean="0"/>
              <a:t>, </a:t>
            </a:r>
            <a:r>
              <a:rPr lang="fr-FR" dirty="0" err="1" smtClean="0"/>
              <a:t>delivering</a:t>
            </a:r>
            <a:r>
              <a:rPr lang="fr-FR" dirty="0" smtClean="0"/>
              <a:t> an astrometric </a:t>
            </a:r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100 times the </a:t>
            </a:r>
            <a:r>
              <a:rPr lang="fr-FR" dirty="0" err="1" smtClean="0"/>
              <a:t>angular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of the </a:t>
            </a:r>
            <a:r>
              <a:rPr lang="fr-FR" dirty="0" err="1" smtClean="0"/>
              <a:t>baseline</a:t>
            </a:r>
            <a:r>
              <a:rPr lang="fr-FR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fr-FR" dirty="0" smtClean="0"/>
          </a:p>
          <a:p>
            <a:pPr eaLnBrk="1" hangingPunct="1">
              <a:spcBef>
                <a:spcPct val="0"/>
              </a:spcBef>
            </a:pPr>
            <a:r>
              <a:rPr lang="fr-FR" dirty="0" smtClean="0"/>
              <a:t>One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note </a:t>
            </a:r>
            <a:r>
              <a:rPr lang="fr-FR" dirty="0" err="1" smtClean="0"/>
              <a:t>that</a:t>
            </a:r>
            <a:r>
              <a:rPr lang="fr-FR" dirty="0" smtClean="0"/>
              <a:t> VEGA </a:t>
            </a:r>
            <a:r>
              <a:rPr lang="fr-FR" dirty="0" err="1" smtClean="0"/>
              <a:t>is</a:t>
            </a:r>
            <a:r>
              <a:rPr lang="fr-FR" dirty="0" smtClean="0"/>
              <a:t> able to </a:t>
            </a:r>
            <a:r>
              <a:rPr lang="fr-FR" dirty="0" err="1" smtClean="0"/>
              <a:t>operate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three</a:t>
            </a:r>
            <a:r>
              <a:rPr lang="fr-FR" dirty="0" smtClean="0"/>
              <a:t> </a:t>
            </a:r>
            <a:r>
              <a:rPr lang="fr-FR" dirty="0" err="1" smtClean="0"/>
              <a:t>telescopes</a:t>
            </a:r>
            <a:r>
              <a:rPr lang="fr-FR" dirty="0" smtClean="0"/>
              <a:t>. V² </a:t>
            </a:r>
            <a:r>
              <a:rPr lang="fr-FR" dirty="0" err="1" smtClean="0"/>
              <a:t>measurements</a:t>
            </a:r>
            <a:r>
              <a:rPr lang="fr-FR" dirty="0" smtClean="0"/>
              <a:t> in 3T mode have been </a:t>
            </a:r>
            <a:r>
              <a:rPr lang="fr-FR" dirty="0" err="1" smtClean="0"/>
              <a:t>correctly</a:t>
            </a:r>
            <a:r>
              <a:rPr lang="fr-FR" dirty="0" smtClean="0"/>
              <a:t> </a:t>
            </a:r>
            <a:r>
              <a:rPr lang="fr-FR" dirty="0" err="1" smtClean="0"/>
              <a:t>characterized</a:t>
            </a:r>
            <a:r>
              <a:rPr lang="fr-FR" dirty="0" smtClean="0"/>
              <a:t>. </a:t>
            </a:r>
            <a:r>
              <a:rPr lang="fr-FR" dirty="0" err="1" smtClean="0"/>
              <a:t>Preliminary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on </a:t>
            </a:r>
            <a:r>
              <a:rPr lang="fr-FR" dirty="0" err="1" smtClean="0"/>
              <a:t>closure</a:t>
            </a:r>
            <a:r>
              <a:rPr lang="fr-FR" dirty="0" smtClean="0"/>
              <a:t> phase (on </a:t>
            </a:r>
            <a:r>
              <a:rPr lang="fr-FR" dirty="0" err="1" smtClean="0"/>
              <a:t>calibrators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) have been </a:t>
            </a:r>
            <a:r>
              <a:rPr lang="fr-FR" dirty="0" err="1" smtClean="0"/>
              <a:t>obtained</a:t>
            </a:r>
            <a:r>
              <a:rPr lang="fr-FR" dirty="0" smtClean="0"/>
              <a:t> </a:t>
            </a:r>
            <a:r>
              <a:rPr lang="fr-FR" dirty="0" err="1" smtClean="0"/>
              <a:t>showing</a:t>
            </a:r>
            <a:r>
              <a:rPr lang="fr-FR" dirty="0" smtClean="0"/>
              <a:t> a </a:t>
            </a:r>
            <a:r>
              <a:rPr lang="fr-FR" dirty="0" err="1" smtClean="0"/>
              <a:t>stability</a:t>
            </a:r>
            <a:r>
              <a:rPr lang="fr-FR" dirty="0" smtClean="0"/>
              <a:t> of about 2°. 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8B7CF-86EF-4271-BE34-62048550274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Short </a:t>
            </a:r>
            <a:r>
              <a:rPr lang="fr-FR" dirty="0" err="1" smtClean="0"/>
              <a:t>presentation</a:t>
            </a:r>
            <a:r>
              <a:rPr lang="fr-FR" dirty="0" smtClean="0"/>
              <a:t> of the main science programs </a:t>
            </a:r>
            <a:r>
              <a:rPr lang="fr-FR" dirty="0" err="1" smtClean="0"/>
              <a:t>currently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investigation </a:t>
            </a:r>
            <a:r>
              <a:rPr lang="fr-FR" dirty="0" err="1" smtClean="0"/>
              <a:t>with</a:t>
            </a:r>
            <a:r>
              <a:rPr lang="fr-FR" dirty="0" smtClean="0"/>
              <a:t> VEGA: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accepted</a:t>
            </a:r>
            <a:r>
              <a:rPr lang="fr-FR" dirty="0" smtClean="0"/>
              <a:t> for publication.</a:t>
            </a:r>
            <a:r>
              <a:rPr lang="fr-FR" baseline="0" dirty="0" smtClean="0"/>
              <a:t> </a:t>
            </a:r>
            <a:r>
              <a:rPr lang="fr-FR" dirty="0" err="1" smtClean="0"/>
              <a:t>Demonstration</a:t>
            </a:r>
            <a:r>
              <a:rPr lang="fr-FR" dirty="0" smtClean="0"/>
              <a:t> of « </a:t>
            </a:r>
            <a:r>
              <a:rPr lang="fr-FR" dirty="0" err="1" smtClean="0"/>
              <a:t>faint</a:t>
            </a:r>
            <a:r>
              <a:rPr lang="fr-FR" dirty="0" smtClean="0"/>
              <a:t> » </a:t>
            </a:r>
            <a:r>
              <a:rPr lang="fr-FR" dirty="0" err="1" smtClean="0"/>
              <a:t>object</a:t>
            </a:r>
            <a:r>
              <a:rPr lang="fr-FR" dirty="0" smtClean="0"/>
              <a:t> science and </a:t>
            </a:r>
            <a:r>
              <a:rPr lang="fr-FR" dirty="0" err="1" smtClean="0"/>
              <a:t>strength</a:t>
            </a:r>
            <a:r>
              <a:rPr lang="fr-FR" dirty="0" smtClean="0"/>
              <a:t> of </a:t>
            </a:r>
            <a:r>
              <a:rPr lang="fr-FR" dirty="0" err="1" smtClean="0"/>
              <a:t>high</a:t>
            </a:r>
            <a:r>
              <a:rPr lang="fr-FR" dirty="0" smtClean="0"/>
              <a:t> spectral </a:t>
            </a:r>
            <a:r>
              <a:rPr lang="fr-FR" dirty="0" err="1" smtClean="0"/>
              <a:t>resolution</a:t>
            </a:r>
            <a:r>
              <a:rPr lang="fr-FR" dirty="0" smtClean="0"/>
              <a:t> (30000). Insister sur le group </a:t>
            </a:r>
            <a:r>
              <a:rPr lang="fr-FR" dirty="0" err="1" smtClean="0"/>
              <a:t>delay</a:t>
            </a:r>
            <a:r>
              <a:rPr lang="fr-FR" dirty="0" smtClean="0"/>
              <a:t> </a:t>
            </a:r>
            <a:r>
              <a:rPr lang="fr-FR" dirty="0" err="1" smtClean="0"/>
              <a:t>tracking</a:t>
            </a:r>
            <a:r>
              <a:rPr lang="fr-FR" dirty="0" smtClean="0"/>
              <a:t> IR qui ouvre la voie à la très haute résolution spatiale et aux objets</a:t>
            </a:r>
            <a:r>
              <a:rPr lang="fr-FR" baseline="0" dirty="0" smtClean="0"/>
              <a:t> faibles.</a:t>
            </a:r>
            <a:endParaRPr lang="fr-FR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fr-FR" dirty="0" smtClean="0"/>
              <a:t>« </a:t>
            </a:r>
            <a:r>
              <a:rPr lang="fr-FR" dirty="0" err="1" smtClean="0"/>
              <a:t>Classical</a:t>
            </a:r>
            <a:r>
              <a:rPr lang="fr-FR" dirty="0" smtClean="0"/>
              <a:t> » </a:t>
            </a:r>
            <a:r>
              <a:rPr lang="fr-FR" dirty="0" err="1" smtClean="0"/>
              <a:t>studies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VEGA in medium spectral </a:t>
            </a:r>
            <a:r>
              <a:rPr lang="fr-FR" dirty="0" err="1" smtClean="0"/>
              <a:t>resolution</a:t>
            </a:r>
            <a:r>
              <a:rPr lang="fr-FR" dirty="0" smtClean="0"/>
              <a:t> and </a:t>
            </a:r>
            <a:r>
              <a:rPr lang="fr-FR" dirty="0" err="1" smtClean="0"/>
              <a:t>using</a:t>
            </a:r>
            <a:r>
              <a:rPr lang="fr-FR" dirty="0" smtClean="0"/>
              <a:t> the </a:t>
            </a:r>
            <a:r>
              <a:rPr lang="fr-FR" dirty="0" err="1" smtClean="0"/>
              <a:t>Halpha</a:t>
            </a:r>
            <a:r>
              <a:rPr lang="fr-FR" dirty="0" smtClean="0"/>
              <a:t> +</a:t>
            </a:r>
            <a:r>
              <a:rPr lang="fr-FR" dirty="0" err="1" smtClean="0"/>
              <a:t>Hbeta</a:t>
            </a:r>
            <a:r>
              <a:rPr lang="fr-FR" dirty="0" smtClean="0"/>
              <a:t> spectral </a:t>
            </a:r>
            <a:r>
              <a:rPr lang="fr-FR" dirty="0" err="1" smtClean="0"/>
              <a:t>lines</a:t>
            </a:r>
            <a:endParaRPr lang="fr-FR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fr-FR" dirty="0" smtClean="0"/>
              <a:t>V² </a:t>
            </a:r>
            <a:r>
              <a:rPr lang="fr-FR" dirty="0" err="1" smtClean="0"/>
              <a:t>measurements</a:t>
            </a:r>
            <a:r>
              <a:rPr lang="fr-FR" dirty="0" smtClean="0"/>
              <a:t> and </a:t>
            </a:r>
            <a:r>
              <a:rPr lang="fr-FR" dirty="0" err="1" smtClean="0"/>
              <a:t>consequences</a:t>
            </a:r>
            <a:r>
              <a:rPr lang="fr-FR" dirty="0" smtClean="0"/>
              <a:t> on prototypes of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stellar</a:t>
            </a:r>
            <a:r>
              <a:rPr lang="fr-FR" dirty="0" smtClean="0"/>
              <a:t> classes. Start of </a:t>
            </a:r>
            <a:r>
              <a:rPr lang="fr-FR" dirty="0" err="1" smtClean="0"/>
              <a:t>observing</a:t>
            </a:r>
            <a:r>
              <a:rPr lang="fr-FR" dirty="0" smtClean="0"/>
              <a:t> programs on ‘large’ </a:t>
            </a:r>
            <a:r>
              <a:rPr lang="fr-FR" dirty="0" err="1" smtClean="0"/>
              <a:t>samples</a:t>
            </a:r>
            <a:r>
              <a:rPr lang="fr-FR" dirty="0" smtClean="0"/>
              <a:t> in a </a:t>
            </a:r>
            <a:r>
              <a:rPr lang="fr-FR" dirty="0" err="1" smtClean="0"/>
              <a:t>same</a:t>
            </a:r>
            <a:r>
              <a:rPr lang="fr-FR" dirty="0" smtClean="0"/>
              <a:t> class of stars.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fr-FR" dirty="0" err="1" smtClean="0"/>
              <a:t>Finally</a:t>
            </a:r>
            <a:r>
              <a:rPr lang="fr-FR" dirty="0" smtClean="0"/>
              <a:t>: </a:t>
            </a:r>
            <a:r>
              <a:rPr lang="fr-FR" dirty="0" err="1" smtClean="0"/>
              <a:t>some</a:t>
            </a:r>
            <a:r>
              <a:rPr lang="fr-FR" dirty="0" smtClean="0"/>
              <a:t> programs on important hot </a:t>
            </a:r>
            <a:r>
              <a:rPr lang="fr-FR" dirty="0" err="1" smtClean="0"/>
              <a:t>targets</a:t>
            </a:r>
            <a:r>
              <a:rPr lang="fr-FR" dirty="0" smtClean="0"/>
              <a:t> as </a:t>
            </a:r>
            <a:r>
              <a:rPr lang="fr-FR" dirty="0" err="1" smtClean="0"/>
              <a:t>well</a:t>
            </a:r>
            <a:r>
              <a:rPr lang="fr-FR" dirty="0" smtClean="0"/>
              <a:t> as </a:t>
            </a:r>
            <a:r>
              <a:rPr lang="fr-FR" dirty="0" err="1" smtClean="0"/>
              <a:t>complementarity</a:t>
            </a:r>
            <a:r>
              <a:rPr lang="fr-FR" dirty="0" smtClean="0"/>
              <a:t> programs </a:t>
            </a:r>
            <a:r>
              <a:rPr lang="fr-FR" dirty="0" err="1" smtClean="0"/>
              <a:t>with</a:t>
            </a:r>
            <a:r>
              <a:rPr lang="fr-FR" dirty="0" smtClean="0"/>
              <a:t> VLTI and CHARA-IR.</a:t>
            </a:r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DFE9F-CD3D-44C8-B42D-A14E6B0449F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Enchainement sur la très haute</a:t>
            </a:r>
            <a:r>
              <a:rPr lang="fr-FR" baseline="0" dirty="0" smtClean="0"/>
              <a:t> résolution angulaire qui permet de regarder des étoiles toutes petites. Oui mais pourquoi?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5DDEA-FCA6-467F-BBF1-FC635EF735CC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Montrer la couverture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u,v</a:t>
            </a:r>
            <a:r>
              <a:rPr lang="fr-FR" baseline="0" dirty="0" smtClean="0"/>
              <a:t>) VEGA (bien montrer les canaux spectraux, disons de l’ordre de 10 en MR sur </a:t>
            </a:r>
            <a:r>
              <a:rPr lang="fr-FR" baseline="0" dirty="0" err="1" smtClean="0"/>
              <a:t>algolR</a:t>
            </a:r>
            <a:r>
              <a:rPr lang="fr-FR" baseline="0" dirty="0" smtClean="0"/>
              <a:t> pour rester raisonnable et voir si on dit au que l’on a aussi </a:t>
            </a:r>
            <a:r>
              <a:rPr lang="fr-FR" baseline="0" dirty="0" err="1" smtClean="0"/>
              <a:t>Hbeta</a:t>
            </a:r>
            <a:r>
              <a:rPr lang="fr-FR" baseline="0" dirty="0" smtClean="0"/>
              <a:t>…sachant qu’</a:t>
            </a:r>
            <a:r>
              <a:rPr lang="fr-FR" baseline="0" dirty="0" err="1" smtClean="0"/>
              <a:t>algolB</a:t>
            </a:r>
            <a:r>
              <a:rPr lang="fr-FR" baseline="0" dirty="0" smtClean="0"/>
              <a:t> reste rarement utilisable. Cela dit avec les r0 que l’on a eu je pense qu’on pourra tirer quelque chose de </a:t>
            </a:r>
            <a:r>
              <a:rPr lang="fr-FR" baseline="0" dirty="0" err="1" smtClean="0"/>
              <a:t>algolB</a:t>
            </a:r>
            <a:r>
              <a:rPr lang="fr-FR" baseline="0" dirty="0" smtClean="0"/>
              <a:t> donc autant le dire)</a:t>
            </a:r>
          </a:p>
          <a:p>
            <a:r>
              <a:rPr lang="fr-FR" baseline="0" dirty="0" smtClean="0"/>
              <a:t>et MIRC (8 canaux sur la bande H)</a:t>
            </a:r>
          </a:p>
          <a:p>
            <a:r>
              <a:rPr lang="fr-FR" baseline="0" dirty="0" smtClean="0"/>
              <a:t>Le must c’est 6T simultané mais insister sur le fait que 4T parmi 6 au cours de la même nuit c’est déjà un énorme progrès! Bien différencier les deux </a:t>
            </a:r>
            <a:r>
              <a:rPr lang="fr-FR" baseline="0" dirty="0" err="1" smtClean="0"/>
              <a:t>configs</a:t>
            </a:r>
            <a:r>
              <a:rPr lang="fr-FR" baseline="0" dirty="0" smtClean="0"/>
              <a:t> VEGA successives W1W1S1S2 et W1W2E1E2</a:t>
            </a:r>
          </a:p>
          <a:p>
            <a:r>
              <a:rPr lang="fr-FR" baseline="0" dirty="0" smtClean="0"/>
              <a:t>Je sors le spectre </a:t>
            </a:r>
            <a:r>
              <a:rPr lang="fr-FR" baseline="0" dirty="0" err="1" smtClean="0"/>
              <a:t>Halpha</a:t>
            </a:r>
            <a:r>
              <a:rPr lang="fr-FR" baseline="0" dirty="0" smtClean="0"/>
              <a:t> et </a:t>
            </a:r>
            <a:r>
              <a:rPr lang="fr-FR" baseline="0" dirty="0" err="1" smtClean="0"/>
              <a:t>Hbeta</a:t>
            </a:r>
            <a:r>
              <a:rPr lang="fr-FR" baseline="0" dirty="0" smtClean="0"/>
              <a:t> de phi Per ainsi que </a:t>
            </a:r>
            <a:r>
              <a:rPr lang="fr-FR" baseline="0" dirty="0" err="1" smtClean="0"/>
              <a:t>Halpha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lam</a:t>
            </a:r>
            <a:r>
              <a:rPr lang="fr-FR" baseline="0" dirty="0" smtClean="0"/>
              <a:t> And (+ deux illustrations de la binaire phi Per avec son disque) et du disque de </a:t>
            </a:r>
            <a:r>
              <a:rPr lang="fr-FR" baseline="0" dirty="0" err="1" smtClean="0"/>
              <a:t>lam</a:t>
            </a:r>
            <a:r>
              <a:rPr lang="fr-FR" baseline="0" dirty="0" smtClean="0"/>
              <a:t> And tel que vu par MIRC actuellement.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EE40E-5724-4DF6-89E5-76D7034EA07D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fr-FR" smtClean="0"/>
              <a:t>July 2nd, 2012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43808" y="6520259"/>
            <a:ext cx="3312368" cy="365125"/>
          </a:xfrm>
        </p:spPr>
        <p:txBody>
          <a:bodyPr/>
          <a:lstStyle/>
          <a:p>
            <a:r>
              <a:rPr lang="fr-FR" smtClean="0"/>
              <a:t>SPIE Amsterdam VEGA/Mourard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54427F10-3C2C-4B6B-939E-020DD01D93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SPIE Amsterdam VEGA/Mourard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SPIE Amsterdam VEGA/Mourard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SPIE Amsterdam VEGA/Mourard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SPIE Amsterdam VEGA/Mourard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SPIE Amsterdam VEGA/Mourard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SPIE Amsterdam VEGA/Mourard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SPIE Amsterdam VEGA/Mourard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SPIE Amsterdam VEGA/Mourard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SPIE Amsterdam VEGA/Mourard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SPIE Amsterdam VEGA/Mourard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48251"/>
            <a:ext cx="3672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fr-FR" smtClean="0"/>
              <a:t>SPIE Amsterdam VEGA/Mourard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fld id="{54427F10-3C2C-4B6B-939E-020DD01D93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VEGA/CHARA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772744"/>
            <a:ext cx="6400800" cy="1752600"/>
          </a:xfrm>
        </p:spPr>
        <p:txBody>
          <a:bodyPr/>
          <a:lstStyle/>
          <a:p>
            <a:r>
              <a:rPr lang="fr-FR" dirty="0" smtClean="0"/>
              <a:t>Denis MOURARD &amp; VEGA/CHARA groups</a:t>
            </a:r>
          </a:p>
          <a:p>
            <a:r>
              <a:rPr lang="fr-FR" dirty="0" smtClean="0"/>
              <a:t>Observatoire de la Côte d’Azur</a:t>
            </a:r>
          </a:p>
          <a:p>
            <a:r>
              <a:rPr lang="fr-FR" dirty="0" smtClean="0"/>
              <a:t>Laboratoire Lagrange</a:t>
            </a:r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6"/>
                </a:solidFill>
              </a:rPr>
              <a:t>Large program « 100 étoiles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7" cy="4065317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sz="2000" dirty="0" err="1" smtClean="0"/>
              <a:t>PhD</a:t>
            </a:r>
            <a:r>
              <a:rPr lang="fr-FR" sz="2000" dirty="0" smtClean="0"/>
              <a:t> of R. </a:t>
            </a:r>
            <a:r>
              <a:rPr lang="fr-FR" sz="2000" dirty="0" err="1" smtClean="0"/>
              <a:t>Ligi</a:t>
            </a:r>
            <a:r>
              <a:rPr lang="fr-FR" sz="2000" dirty="0" smtClean="0"/>
              <a:t>, M. </a:t>
            </a:r>
            <a:r>
              <a:rPr lang="fr-FR" sz="2000" dirty="0" err="1" smtClean="0"/>
              <a:t>Challouf</a:t>
            </a:r>
            <a:endParaRPr lang="fr-FR" sz="2000" dirty="0" smtClean="0"/>
          </a:p>
          <a:p>
            <a:pPr>
              <a:buFont typeface="Wingdings" pitchFamily="2" charset="2"/>
              <a:buChar char="Ø"/>
            </a:pPr>
            <a:endParaRPr lang="fr-FR" sz="2000" dirty="0" smtClean="0"/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100* = </a:t>
            </a:r>
            <a:r>
              <a:rPr lang="fr-FR" sz="2000" dirty="0" err="1" smtClean="0"/>
              <a:t>combination</a:t>
            </a:r>
            <a:r>
              <a:rPr lang="fr-FR" sz="2000" dirty="0" smtClean="0"/>
              <a:t> of </a:t>
            </a:r>
          </a:p>
          <a:p>
            <a:pPr lvl="1">
              <a:buFont typeface="Wingdings" pitchFamily="2" charset="2"/>
              <a:buChar char="Ø"/>
            </a:pPr>
            <a:r>
              <a:rPr lang="fr-FR" sz="1600" dirty="0" smtClean="0"/>
              <a:t>Exoplanets hosts stars: 42candidates</a:t>
            </a:r>
          </a:p>
          <a:p>
            <a:pPr lvl="1">
              <a:buFont typeface="Wingdings" pitchFamily="2" charset="2"/>
              <a:buChar char="Ø"/>
            </a:pPr>
            <a:r>
              <a:rPr lang="fr-FR" sz="1600" dirty="0" smtClean="0">
                <a:latin typeface="Times New Roman"/>
                <a:cs typeface="Times New Roman"/>
              </a:rPr>
              <a:t>Asteroseismic </a:t>
            </a:r>
            <a:r>
              <a:rPr lang="fr-FR" sz="1600" dirty="0" err="1" smtClean="0">
                <a:latin typeface="Times New Roman"/>
                <a:cs typeface="Times New Roman"/>
              </a:rPr>
              <a:t>targets</a:t>
            </a:r>
            <a:r>
              <a:rPr lang="fr-FR" sz="1600" dirty="0" smtClean="0">
                <a:latin typeface="Times New Roman"/>
                <a:cs typeface="Times New Roman"/>
              </a:rPr>
              <a:t>: 42 candidates</a:t>
            </a:r>
          </a:p>
          <a:p>
            <a:pPr lvl="1">
              <a:buFont typeface="Wingdings" pitchFamily="2" charset="2"/>
              <a:buChar char="Ø"/>
            </a:pPr>
            <a:r>
              <a:rPr lang="fr-FR" sz="1600" dirty="0" smtClean="0">
                <a:latin typeface="Times New Roman"/>
                <a:cs typeface="Times New Roman"/>
              </a:rPr>
              <a:t>50 </a:t>
            </a:r>
            <a:r>
              <a:rPr lang="fr-FR" sz="1600" dirty="0" err="1" smtClean="0">
                <a:latin typeface="Times New Roman"/>
                <a:cs typeface="Times New Roman"/>
              </a:rPr>
              <a:t>closest</a:t>
            </a:r>
            <a:r>
              <a:rPr lang="fr-FR" sz="1600" dirty="0" smtClean="0">
                <a:latin typeface="Times New Roman"/>
                <a:cs typeface="Times New Roman"/>
              </a:rPr>
              <a:t> accessible stars</a:t>
            </a:r>
            <a:endParaRPr lang="fr-FR" sz="1600" dirty="0" smtClean="0"/>
          </a:p>
          <a:p>
            <a:pPr>
              <a:buFont typeface="Wingdings" pitchFamily="2" charset="2"/>
              <a:buChar char="Ø"/>
            </a:pPr>
            <a:endParaRPr lang="fr-FR" sz="2000" dirty="0" smtClean="0"/>
          </a:p>
          <a:p>
            <a:pPr>
              <a:buFont typeface="Wingdings" pitchFamily="2" charset="2"/>
              <a:buChar char="Ø"/>
            </a:pPr>
            <a:r>
              <a:rPr lang="fr-FR" sz="2000" dirty="0" err="1" smtClean="0"/>
              <a:t>Study</a:t>
            </a:r>
            <a:r>
              <a:rPr lang="fr-FR" sz="2000" dirty="0" smtClean="0"/>
              <a:t> of hosts stars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Surface </a:t>
            </a:r>
            <a:r>
              <a:rPr lang="fr-FR" sz="2000" dirty="0" err="1" smtClean="0"/>
              <a:t>brightness</a:t>
            </a:r>
            <a:r>
              <a:rPr lang="fr-FR" sz="2000" dirty="0" smtClean="0"/>
              <a:t> </a:t>
            </a:r>
            <a:r>
              <a:rPr lang="fr-FR" sz="2000" dirty="0" err="1" smtClean="0"/>
              <a:t>relationships</a:t>
            </a:r>
            <a:endParaRPr lang="fr-FR" sz="2000" dirty="0" smtClean="0"/>
          </a:p>
          <a:p>
            <a:pPr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bg1"/>
                </a:solidFill>
              </a:rPr>
              <a:t>Close stars and main </a:t>
            </a:r>
            <a:r>
              <a:rPr lang="fr-FR" sz="2000" dirty="0" err="1" smtClean="0">
                <a:solidFill>
                  <a:schemeClr val="bg1"/>
                </a:solidFill>
              </a:rPr>
              <a:t>sequence</a:t>
            </a:r>
            <a:r>
              <a:rPr lang="fr-FR" sz="2000" dirty="0" smtClean="0">
                <a:solidFill>
                  <a:schemeClr val="bg1"/>
                </a:solidFill>
              </a:rPr>
              <a:t> stars </a:t>
            </a:r>
            <a:r>
              <a:rPr lang="fr-FR" sz="2000" dirty="0" err="1" smtClean="0">
                <a:solidFill>
                  <a:schemeClr val="bg1"/>
                </a:solidFill>
              </a:rPr>
              <a:t>sampling</a:t>
            </a:r>
            <a:endParaRPr lang="fr-FR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fr-FR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bg1"/>
                </a:solidFill>
              </a:rPr>
              <a:t>3D </a:t>
            </a:r>
            <a:r>
              <a:rPr lang="fr-FR" sz="2000" dirty="0" err="1" smtClean="0">
                <a:solidFill>
                  <a:schemeClr val="bg1"/>
                </a:solidFill>
              </a:rPr>
              <a:t>hydrodynamics</a:t>
            </a:r>
            <a:r>
              <a:rPr lang="fr-FR" sz="2000" dirty="0" smtClean="0">
                <a:solidFill>
                  <a:schemeClr val="bg1"/>
                </a:solidFill>
              </a:rPr>
              <a:t> + radiative transfert</a:t>
            </a:r>
          </a:p>
          <a:p>
            <a:pPr lvl="1">
              <a:buFont typeface="Wingdings" pitchFamily="2" charset="2"/>
              <a:buChar char="Ø"/>
            </a:pPr>
            <a:endParaRPr lang="fr-FR" sz="1800" b="1" dirty="0" smtClean="0">
              <a:solidFill>
                <a:schemeClr val="accent6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SPIE Amsterdam VEGA/Mourard</a:t>
            </a:r>
            <a:endParaRPr lang="fr-F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Autofit/>
          </a:bodyPr>
          <a:lstStyle/>
          <a:p>
            <a:r>
              <a:rPr lang="en-US" sz="2400" dirty="0" smtClean="0"/>
              <a:t>Example of a recent study: </a:t>
            </a:r>
            <a:r>
              <a:rPr lang="en-US" sz="2400" dirty="0" err="1" smtClean="0"/>
              <a:t>roAp</a:t>
            </a:r>
            <a:r>
              <a:rPr lang="en-US" sz="2400" dirty="0" smtClean="0"/>
              <a:t> 10 </a:t>
            </a:r>
            <a:r>
              <a:rPr lang="en-US" sz="2400" dirty="0" err="1" smtClean="0"/>
              <a:t>Aql</a:t>
            </a:r>
            <a:r>
              <a:rPr lang="en-US" sz="2400" dirty="0" smtClean="0"/>
              <a:t> (A1p, mV=5.9) </a:t>
            </a:r>
            <a:br>
              <a:rPr lang="en-US" sz="2400" dirty="0" smtClean="0"/>
            </a:br>
            <a:r>
              <a:rPr lang="en-US" sz="1600" i="1" dirty="0" err="1" smtClean="0"/>
              <a:t>Perraut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Borgniet</a:t>
            </a:r>
            <a:r>
              <a:rPr lang="en-US" sz="1600" i="1" dirty="0" smtClean="0"/>
              <a:t>, Bigot</a:t>
            </a:r>
            <a:endParaRPr lang="en-US" sz="2400" i="1" dirty="0"/>
          </a:p>
        </p:txBody>
      </p:sp>
      <p:grpSp>
        <p:nvGrpSpPr>
          <p:cNvPr id="3" name="Groupe 7"/>
          <p:cNvGrpSpPr/>
          <p:nvPr/>
        </p:nvGrpSpPr>
        <p:grpSpPr>
          <a:xfrm>
            <a:off x="624829" y="1209466"/>
            <a:ext cx="3490546" cy="3955680"/>
            <a:chOff x="760020" y="1389413"/>
            <a:chExt cx="3781425" cy="3955680"/>
          </a:xfrm>
        </p:grpSpPr>
        <p:pic>
          <p:nvPicPr>
            <p:cNvPr id="553986" name="Image 1"/>
            <p:cNvPicPr>
              <a:picLocks noChangeAspect="1" noChangeArrowheads="1"/>
            </p:cNvPicPr>
            <p:nvPr/>
          </p:nvPicPr>
          <p:blipFill>
            <a:blip r:embed="rId2" cstate="print">
              <a:lum bright="-59000" contrast="76000"/>
            </a:blip>
            <a:srcRect/>
            <a:stretch>
              <a:fillRect/>
            </a:stretch>
          </p:blipFill>
          <p:spPr bwMode="auto">
            <a:xfrm>
              <a:off x="760020" y="1389413"/>
              <a:ext cx="3781425" cy="351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ZoneTexte 5"/>
            <p:cNvSpPr txBox="1"/>
            <p:nvPr/>
          </p:nvSpPr>
          <p:spPr>
            <a:xfrm>
              <a:off x="1533342" y="4975761"/>
              <a:ext cx="2320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Symbol" pitchFamily="18" charset="2"/>
                </a:rPr>
                <a:t>q</a:t>
              </a:r>
              <a:r>
                <a:rPr lang="en-US" smtClean="0">
                  <a:solidFill>
                    <a:schemeClr val="bg1"/>
                  </a:solidFill>
                </a:rPr>
                <a:t>=0.275 </a:t>
              </a:r>
              <a:r>
                <a:rPr lang="en-US" smtClean="0">
                  <a:solidFill>
                    <a:schemeClr val="bg1"/>
                  </a:solidFill>
                  <a:sym typeface="Symbol"/>
                </a:rPr>
                <a:t></a:t>
              </a:r>
              <a:r>
                <a:rPr lang="en-US" smtClean="0">
                  <a:solidFill>
                    <a:schemeClr val="bg1"/>
                  </a:solidFill>
                </a:rPr>
                <a:t> 0.006 mas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e 8"/>
          <p:cNvGrpSpPr/>
          <p:nvPr/>
        </p:nvGrpSpPr>
        <p:grpSpPr>
          <a:xfrm>
            <a:off x="4250768" y="1196752"/>
            <a:ext cx="4425688" cy="4324738"/>
            <a:chOff x="4628749" y="1314077"/>
            <a:chExt cx="4794495" cy="4324738"/>
          </a:xfrm>
        </p:grpSpPr>
        <p:pic>
          <p:nvPicPr>
            <p:cNvPr id="553987" name="Image 1"/>
            <p:cNvPicPr>
              <a:picLocks noChangeAspect="1" noChangeArrowheads="1"/>
            </p:cNvPicPr>
            <p:nvPr/>
          </p:nvPicPr>
          <p:blipFill>
            <a:blip r:embed="rId3" cstate="print">
              <a:lum bright="-59000" contrast="76000"/>
            </a:blip>
            <a:srcRect/>
            <a:stretch>
              <a:fillRect/>
            </a:stretch>
          </p:blipFill>
          <p:spPr bwMode="auto">
            <a:xfrm>
              <a:off x="4628749" y="1314077"/>
              <a:ext cx="4794495" cy="3511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ZoneTexte 6"/>
            <p:cNvSpPr txBox="1"/>
            <p:nvPr/>
          </p:nvSpPr>
          <p:spPr>
            <a:xfrm>
              <a:off x="6237805" y="5023262"/>
              <a:ext cx="208425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M=2.00 ± 0.05 M</a:t>
              </a:r>
              <a:r>
                <a:rPr lang="en-US" baseline="-25000" dirty="0" smtClean="0">
                  <a:solidFill>
                    <a:schemeClr val="bg1"/>
                  </a:solidFill>
                  <a:sym typeface="Wingdings"/>
                </a:rPr>
                <a:t></a:t>
              </a:r>
            </a:p>
            <a:p>
              <a:r>
                <a:rPr lang="en-US" sz="2400" baseline="-25000" dirty="0" err="1" smtClean="0">
                  <a:solidFill>
                    <a:schemeClr val="bg1"/>
                  </a:solidFill>
                  <a:sym typeface="Wingdings"/>
                </a:rPr>
                <a:t>Teff</a:t>
              </a:r>
              <a:r>
                <a:rPr lang="en-US" sz="2400" baseline="-25000" dirty="0" smtClean="0">
                  <a:solidFill>
                    <a:schemeClr val="bg1"/>
                  </a:solidFill>
                  <a:sym typeface="Wingdings"/>
                </a:rPr>
                <a:t>=8150+-130K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2nd, 2012</a:t>
            </a:r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SPIE Amsterdam VEGA/Mourard</a:t>
            </a:r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2915816" y="1547500"/>
            <a:ext cx="71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VEGA</a:t>
            </a:r>
            <a:endParaRPr lang="en-US" b="1"/>
          </a:p>
        </p:txBody>
      </p:sp>
      <p:sp>
        <p:nvSpPr>
          <p:cNvPr id="15" name="ZoneTexte 14"/>
          <p:cNvSpPr txBox="1"/>
          <p:nvPr/>
        </p:nvSpPr>
        <p:spPr>
          <a:xfrm>
            <a:off x="5220072" y="1547500"/>
            <a:ext cx="110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CESAM2K</a:t>
            </a:r>
            <a:endParaRPr lang="en-US" b="1"/>
          </a:p>
        </p:txBody>
      </p:sp>
      <p:sp>
        <p:nvSpPr>
          <p:cNvPr id="16" name="ZoneTexte 15"/>
          <p:cNvSpPr txBox="1"/>
          <p:nvPr/>
        </p:nvSpPr>
        <p:spPr>
          <a:xfrm>
            <a:off x="1043608" y="5589240"/>
            <a:ext cx="737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Important work on the data processing: systematic errors, noise, calibration…</a:t>
            </a:r>
            <a:endParaRPr lang="en-US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80528" y="-13394"/>
            <a:ext cx="7139136" cy="778098"/>
          </a:xfrm>
        </p:spPr>
        <p:txBody>
          <a:bodyPr/>
          <a:lstStyle/>
          <a:p>
            <a:r>
              <a:rPr lang="fr-FR" dirty="0" smtClean="0"/>
              <a:t>Spectral </a:t>
            </a:r>
            <a:r>
              <a:rPr lang="fr-FR" dirty="0" err="1" smtClean="0"/>
              <a:t>imaging</a:t>
            </a:r>
            <a:r>
              <a:rPr lang="fr-FR" dirty="0" smtClean="0"/>
              <a:t> VEGA+MIRC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908722"/>
            <a:ext cx="8229600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dirty="0" err="1" smtClean="0"/>
              <a:t>October</a:t>
            </a:r>
            <a:r>
              <a:rPr lang="fr-FR" sz="1800" dirty="0" smtClean="0"/>
              <a:t> 18</a:t>
            </a:r>
            <a:r>
              <a:rPr lang="fr-FR" sz="1800" baseline="30000" dirty="0" smtClean="0"/>
              <a:t>th</a:t>
            </a:r>
            <a:r>
              <a:rPr lang="fr-FR" sz="1800" dirty="0" smtClean="0"/>
              <a:t> and 19</a:t>
            </a:r>
            <a:r>
              <a:rPr lang="fr-FR" sz="1800" baseline="30000" dirty="0" smtClean="0"/>
              <a:t>th</a:t>
            </a:r>
            <a:r>
              <a:rPr lang="fr-FR" sz="1800" dirty="0" smtClean="0"/>
              <a:t> on CHARA   </a:t>
            </a:r>
            <a:r>
              <a:rPr lang="fr-FR" sz="1800" dirty="0" smtClean="0">
                <a:latin typeface="Symbol" pitchFamily="18" charset="2"/>
              </a:rPr>
              <a:t>f </a:t>
            </a:r>
            <a:r>
              <a:rPr lang="fr-FR" sz="1800" dirty="0" err="1" smtClean="0"/>
              <a:t>Persei</a:t>
            </a:r>
            <a:r>
              <a:rPr lang="fr-FR" sz="1800" dirty="0" smtClean="0"/>
              <a:t> </a:t>
            </a:r>
            <a:r>
              <a:rPr lang="fr-FR" sz="1600" dirty="0" smtClean="0"/>
              <a:t>(Be + </a:t>
            </a:r>
            <a:r>
              <a:rPr lang="fr-FR" sz="1600" dirty="0" err="1" smtClean="0"/>
              <a:t>subdwarf</a:t>
            </a:r>
            <a:r>
              <a:rPr lang="fr-FR" sz="1600" dirty="0" smtClean="0"/>
              <a:t>-HST)</a:t>
            </a:r>
            <a:endParaRPr lang="fr-FR" sz="1800" dirty="0" smtClean="0"/>
          </a:p>
          <a:p>
            <a:pPr>
              <a:buNone/>
            </a:pPr>
            <a:r>
              <a:rPr lang="fr-FR" sz="1800" dirty="0"/>
              <a:t>	</a:t>
            </a:r>
            <a:r>
              <a:rPr lang="fr-FR" sz="1800" dirty="0" smtClean="0"/>
              <a:t>MIRC 6T @ 1.6µm, VEGA 4T @ 656-487nm</a:t>
            </a:r>
            <a:endParaRPr lang="fr-FR" sz="1800" baseline="30000" dirty="0"/>
          </a:p>
        </p:txBody>
      </p:sp>
      <p:pic>
        <p:nvPicPr>
          <p:cNvPr id="8" name="Image 7" descr="phi-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1" y="332656"/>
            <a:ext cx="2178394" cy="1728192"/>
          </a:xfrm>
          <a:prstGeom prst="rect">
            <a:avLst/>
          </a:prstGeom>
        </p:spPr>
      </p:pic>
      <p:grpSp>
        <p:nvGrpSpPr>
          <p:cNvPr id="4" name="Groupe 16"/>
          <p:cNvGrpSpPr/>
          <p:nvPr/>
        </p:nvGrpSpPr>
        <p:grpSpPr>
          <a:xfrm>
            <a:off x="6444209" y="2204864"/>
            <a:ext cx="1872208" cy="1872208"/>
            <a:chOff x="4788024" y="1916832"/>
            <a:chExt cx="2150831" cy="2143324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4" y="1916832"/>
              <a:ext cx="2150831" cy="2143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5054952" y="3429000"/>
              <a:ext cx="1492034" cy="422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H</a:t>
              </a:r>
              <a:r>
                <a:rPr lang="fr-FR" dirty="0" smtClean="0">
                  <a:latin typeface="Symbol" pitchFamily="18" charset="2"/>
                </a:rPr>
                <a:t>a, </a:t>
              </a:r>
              <a:r>
                <a:rPr lang="fr-FR" dirty="0" smtClean="0"/>
                <a:t>R=6000</a:t>
              </a:r>
              <a:endParaRPr lang="fr-FR" dirty="0">
                <a:latin typeface="Symbol" pitchFamily="18" charset="2"/>
              </a:endParaRPr>
            </a:p>
          </p:txBody>
        </p:sp>
      </p:grpSp>
      <p:pic>
        <p:nvPicPr>
          <p:cNvPr id="14" name="Image 13" descr="uv_coverage_phiPer_E2E1W2W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933056"/>
            <a:ext cx="2160000" cy="2160000"/>
          </a:xfrm>
          <a:prstGeom prst="rect">
            <a:avLst/>
          </a:prstGeom>
        </p:spPr>
      </p:pic>
      <p:pic>
        <p:nvPicPr>
          <p:cNvPr id="15" name="Image 14" descr="uv_coverage_phiPer_MIRC6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872" y="1700808"/>
            <a:ext cx="2160000" cy="2160000"/>
          </a:xfrm>
          <a:prstGeom prst="rect">
            <a:avLst/>
          </a:prstGeom>
        </p:spPr>
      </p:pic>
      <p:pic>
        <p:nvPicPr>
          <p:cNvPr id="16" name="Image 15" descr="uv_coverage_phiPer_S2S1W2W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744" y="3933056"/>
            <a:ext cx="2160000" cy="216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9" y="4293096"/>
            <a:ext cx="2183135" cy="207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SPIE Amsterdam VEGA/Mourard</a:t>
            </a:r>
            <a:endParaRPr lang="fr-F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/>
          <a:lstStyle/>
          <a:p>
            <a:r>
              <a:rPr lang="fr-FR" dirty="0" smtClean="0"/>
              <a:t>MIRC 6T H band </a:t>
            </a:r>
            <a:r>
              <a:rPr lang="fr-FR" sz="2000" dirty="0" smtClean="0"/>
              <a:t>(</a:t>
            </a:r>
            <a:r>
              <a:rPr lang="fr-FR" sz="2000" dirty="0" err="1" smtClean="0"/>
              <a:t>done</a:t>
            </a:r>
            <a:r>
              <a:rPr lang="fr-FR" sz="2000" dirty="0" smtClean="0"/>
              <a:t> by J. Monnier, X. Che)</a:t>
            </a:r>
            <a:endParaRPr lang="fr-FR" dirty="0"/>
          </a:p>
        </p:txBody>
      </p:sp>
      <p:pic>
        <p:nvPicPr>
          <p:cNvPr id="556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803" y="908720"/>
            <a:ext cx="7785027" cy="541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SPIE Amsterdam VEGA/Mourard</a:t>
            </a:r>
            <a:endParaRPr lang="fr-F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Model </a:t>
            </a:r>
            <a:r>
              <a:rPr lang="fr-FR" sz="2400" dirty="0" err="1" smtClean="0"/>
              <a:t>fitting</a:t>
            </a:r>
            <a:r>
              <a:rPr lang="fr-FR" sz="2400" dirty="0" smtClean="0"/>
              <a:t>, V² VEGA </a:t>
            </a:r>
            <a:r>
              <a:rPr lang="fr-FR" sz="2400" dirty="0" err="1" smtClean="0"/>
              <a:t>only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1800" dirty="0" smtClean="0"/>
              <a:t>(</a:t>
            </a:r>
            <a:r>
              <a:rPr lang="fr-FR" sz="1800" dirty="0" err="1" smtClean="0"/>
              <a:t>done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JMMC/</a:t>
            </a:r>
            <a:r>
              <a:rPr lang="fr-FR" sz="1800" dirty="0" err="1" smtClean="0"/>
              <a:t>LitPro</a:t>
            </a:r>
            <a:r>
              <a:rPr lang="fr-FR" sz="1800" dirty="0" smtClean="0"/>
              <a:t> software)</a:t>
            </a:r>
            <a:endParaRPr lang="fr-FR" sz="2400" dirty="0"/>
          </a:p>
        </p:txBody>
      </p:sp>
      <p:pic>
        <p:nvPicPr>
          <p:cNvPr id="4" name="Espace réservé du contenu 3" descr="phiPerContmode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4652308" cy="4191314"/>
          </a:xfrm>
        </p:spPr>
      </p:pic>
      <p:pic>
        <p:nvPicPr>
          <p:cNvPr id="5" name="Image 4" descr="phiPerHamodel.png"/>
          <p:cNvPicPr>
            <a:picLocks noChangeAspect="1"/>
          </p:cNvPicPr>
          <p:nvPr/>
        </p:nvPicPr>
        <p:blipFill>
          <a:blip r:embed="rId3" cstate="print"/>
          <a:srcRect r="15478"/>
          <a:stretch>
            <a:fillRect/>
          </a:stretch>
        </p:blipFill>
        <p:spPr>
          <a:xfrm>
            <a:off x="4533226" y="1268760"/>
            <a:ext cx="3932228" cy="4191314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SPIE Amsterdam VEGA/Mourard</a:t>
            </a: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056742" y="1484784"/>
            <a:ext cx="1229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Continuum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801158" y="1484784"/>
            <a:ext cx="174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Continuum + H</a:t>
            </a:r>
            <a:r>
              <a:rPr lang="fr-FR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endParaRPr lang="fr-FR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79712" y="5517232"/>
            <a:ext cx="5830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Very low contribution of the disk in the continuum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Stellar disk elongated by a factor more than 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~10° tilt between the continuum and </a:t>
            </a:r>
            <a:r>
              <a:rPr lang="en-US" dirty="0" err="1" smtClean="0">
                <a:solidFill>
                  <a:schemeClr val="bg1"/>
                </a:solidFill>
              </a:rPr>
              <a:t>continuum+H</a:t>
            </a:r>
            <a:r>
              <a:rPr lang="en-US" dirty="0" err="1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 region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80728"/>
            <a:ext cx="4320000" cy="454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sz="2700" dirty="0" smtClean="0"/>
              <a:t>Image reconstruction VEGA V² </a:t>
            </a:r>
            <a:r>
              <a:rPr lang="fr-FR" sz="2700" dirty="0" err="1" smtClean="0"/>
              <a:t>only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000" i="1" dirty="0" smtClean="0"/>
              <a:t>(</a:t>
            </a:r>
            <a:r>
              <a:rPr lang="fr-FR" sz="2000" i="1" dirty="0" err="1" smtClean="0"/>
              <a:t>done</a:t>
            </a:r>
            <a:r>
              <a:rPr lang="fr-FR" sz="2000" i="1" dirty="0" smtClean="0"/>
              <a:t> by F. </a:t>
            </a:r>
            <a:r>
              <a:rPr lang="fr-FR" sz="2000" i="1" dirty="0" err="1" smtClean="0"/>
              <a:t>Millour</a:t>
            </a:r>
            <a:r>
              <a:rPr lang="fr-FR" sz="2000" i="1" dirty="0" smtClean="0"/>
              <a:t>, OCA)</a:t>
            </a:r>
            <a:endParaRPr lang="fr-FR" i="1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SPIE Amsterdam VEGA/</a:t>
            </a:r>
            <a:r>
              <a:rPr lang="fr-FR" dirty="0" err="1" smtClean="0"/>
              <a:t>Mourard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051720" y="5661248"/>
            <a:ext cx="4845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First image VEGA/CHARA in the visible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Disk</a:t>
            </a:r>
            <a:r>
              <a:rPr lang="fr-FR" dirty="0" smtClean="0">
                <a:solidFill>
                  <a:schemeClr val="bg1"/>
                </a:solidFill>
              </a:rPr>
              <a:t> orientation ok </a:t>
            </a:r>
            <a:r>
              <a:rPr lang="fr-FR" dirty="0" err="1" smtClean="0">
                <a:solidFill>
                  <a:schemeClr val="bg1"/>
                </a:solidFill>
              </a:rPr>
              <a:t>with</a:t>
            </a:r>
            <a:r>
              <a:rPr lang="fr-FR" dirty="0" smtClean="0">
                <a:solidFill>
                  <a:schemeClr val="bg1"/>
                </a:solidFill>
              </a:rPr>
              <a:t> MIRC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Quantitative </a:t>
            </a:r>
            <a:r>
              <a:rPr lang="fr-FR" dirty="0" err="1" smtClean="0">
                <a:solidFill>
                  <a:schemeClr val="bg1"/>
                </a:solidFill>
              </a:rPr>
              <a:t>analysis</a:t>
            </a:r>
            <a:r>
              <a:rPr lang="fr-FR" dirty="0" smtClean="0">
                <a:solidFill>
                  <a:schemeClr val="bg1"/>
                </a:solidFill>
              </a:rPr>
              <a:t> in </a:t>
            </a:r>
            <a:r>
              <a:rPr lang="fr-FR" dirty="0" err="1" smtClean="0">
                <a:solidFill>
                  <a:schemeClr val="bg1"/>
                </a:solidFill>
              </a:rPr>
              <a:t>progress</a:t>
            </a:r>
            <a:r>
              <a:rPr lang="fr-FR" dirty="0" smtClean="0">
                <a:solidFill>
                  <a:schemeClr val="bg1"/>
                </a:solidFill>
              </a:rPr>
              <a:t>: central star, </a:t>
            </a:r>
            <a:r>
              <a:rPr lang="fr-FR" dirty="0" err="1" smtClean="0">
                <a:solidFill>
                  <a:schemeClr val="bg1"/>
                </a:solidFill>
              </a:rPr>
              <a:t>disk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322" t="19413" r="35886" b="28370"/>
          <a:stretch>
            <a:fillRect/>
          </a:stretch>
        </p:blipFill>
        <p:spPr bwMode="auto">
          <a:xfrm>
            <a:off x="4932040" y="1268760"/>
            <a:ext cx="38164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980728"/>
            <a:ext cx="4320000" cy="454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i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13" y="1628800"/>
            <a:ext cx="2658462" cy="4176000"/>
          </a:xfrm>
          <a:prstGeom prst="rect">
            <a:avLst/>
          </a:prstGeom>
        </p:spPr>
      </p:pic>
      <p:pic>
        <p:nvPicPr>
          <p:cNvPr id="5" name="Image 4" descr="pi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9683" y="332656"/>
            <a:ext cx="2658462" cy="4176000"/>
          </a:xfrm>
          <a:prstGeom prst="rect">
            <a:avLst/>
          </a:prstGeom>
        </p:spPr>
      </p:pic>
      <p:pic>
        <p:nvPicPr>
          <p:cNvPr id="6" name="Image 5" descr="pic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4018" y="1773280"/>
            <a:ext cx="2658462" cy="4176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83272" y="1268760"/>
            <a:ext cx="82907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W1W2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145929" y="0"/>
            <a:ext cx="73609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W2E2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373397" y="1403484"/>
            <a:ext cx="64312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E2E1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539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0288" y="4365104"/>
            <a:ext cx="2044395" cy="219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11"/>
          <p:cNvCxnSpPr/>
          <p:nvPr/>
        </p:nvCxnSpPr>
        <p:spPr bwMode="auto">
          <a:xfrm>
            <a:off x="3942052" y="5265805"/>
            <a:ext cx="472937" cy="8539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/>
          <p:cNvCxnSpPr/>
          <p:nvPr/>
        </p:nvCxnSpPr>
        <p:spPr bwMode="auto">
          <a:xfrm flipV="1">
            <a:off x="4999592" y="4852487"/>
            <a:ext cx="258911" cy="17849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cteur droit 17"/>
          <p:cNvCxnSpPr/>
          <p:nvPr/>
        </p:nvCxnSpPr>
        <p:spPr bwMode="auto">
          <a:xfrm flipV="1">
            <a:off x="4411704" y="5029793"/>
            <a:ext cx="593361" cy="31784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SPIE Amsterdam VEGA/Mourard</a:t>
            </a: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95536" y="188640"/>
            <a:ext cx="2706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Exemples of V_DIFF 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SPIE Amsterdam VEGA/Mourard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9" y="0"/>
            <a:ext cx="458152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99" y="46608"/>
            <a:ext cx="4505325" cy="64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Autofit/>
          </a:bodyPr>
          <a:lstStyle/>
          <a:p>
            <a:r>
              <a:rPr lang="fr-FR" sz="2400" dirty="0" err="1" smtClean="0"/>
              <a:t>Rotating</a:t>
            </a:r>
            <a:r>
              <a:rPr lang="fr-FR" sz="2400" dirty="0" smtClean="0"/>
              <a:t> </a:t>
            </a:r>
            <a:r>
              <a:rPr lang="fr-FR" sz="2400" dirty="0" err="1" smtClean="0"/>
              <a:t>disk</a:t>
            </a:r>
            <a:r>
              <a:rPr lang="fr-FR" sz="2400" dirty="0" smtClean="0"/>
              <a:t> </a:t>
            </a:r>
            <a:r>
              <a:rPr lang="fr-FR" sz="2400" dirty="0" err="1" smtClean="0"/>
              <a:t>modeling</a:t>
            </a:r>
            <a:r>
              <a:rPr lang="fr-FR" sz="2400" dirty="0" smtClean="0"/>
              <a:t> H</a:t>
            </a:r>
            <a:r>
              <a:rPr lang="fr-FR" sz="2400" dirty="0" smtClean="0">
                <a:latin typeface="Symbol" pitchFamily="18" charset="2"/>
              </a:rPr>
              <a:t>a</a:t>
            </a:r>
            <a:r>
              <a:rPr lang="fr-FR" sz="2400" dirty="0" smtClean="0"/>
              <a:t> line profile + VIS(</a:t>
            </a:r>
            <a:r>
              <a:rPr lang="fr-FR" sz="2400" dirty="0" smtClean="0">
                <a:latin typeface="Symbol" pitchFamily="18" charset="2"/>
              </a:rPr>
              <a:t>l</a:t>
            </a:r>
            <a:r>
              <a:rPr lang="fr-FR" sz="2400" dirty="0" smtClean="0"/>
              <a:t>) + PHI(</a:t>
            </a:r>
            <a:r>
              <a:rPr lang="fr-FR" sz="2400" dirty="0" smtClean="0">
                <a:latin typeface="Symbol" pitchFamily="18" charset="2"/>
              </a:rPr>
              <a:t>l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1800" i="1" dirty="0" smtClean="0"/>
              <a:t>(</a:t>
            </a:r>
            <a:r>
              <a:rPr lang="fr-FR" sz="1800" i="1" dirty="0" err="1" smtClean="0"/>
              <a:t>done</a:t>
            </a:r>
            <a:r>
              <a:rPr lang="fr-FR" sz="1800" i="1" dirty="0" smtClean="0"/>
              <a:t> by A. </a:t>
            </a:r>
            <a:r>
              <a:rPr lang="fr-FR" sz="1800" i="1" dirty="0" err="1" smtClean="0"/>
              <a:t>Meilland</a:t>
            </a:r>
            <a:r>
              <a:rPr lang="fr-FR" sz="1800" i="1" dirty="0" smtClean="0"/>
              <a:t>, OCA)</a:t>
            </a:r>
            <a:endParaRPr lang="fr-FR" sz="2400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SPIE Amsterdam VEGA/Mourard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992" y="998073"/>
            <a:ext cx="3903464" cy="40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3888432" cy="404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 flipH="1">
            <a:off x="2123728" y="5301208"/>
            <a:ext cx="5354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FWHM </a:t>
            </a:r>
            <a:r>
              <a:rPr lang="fr-FR" i="1" dirty="0" err="1" smtClean="0">
                <a:solidFill>
                  <a:schemeClr val="bg1"/>
                </a:solidFill>
              </a:rPr>
              <a:t>disk</a:t>
            </a:r>
            <a:r>
              <a:rPr lang="fr-FR" i="1" dirty="0" smtClean="0">
                <a:solidFill>
                  <a:schemeClr val="bg1"/>
                </a:solidFill>
              </a:rPr>
              <a:t> = 4 </a:t>
            </a:r>
            <a:r>
              <a:rPr lang="fr-FR" i="1" dirty="0" err="1" smtClean="0">
                <a:solidFill>
                  <a:schemeClr val="bg1"/>
                </a:solidFill>
              </a:rPr>
              <a:t>stellar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i="1" dirty="0" err="1" smtClean="0">
                <a:solidFill>
                  <a:schemeClr val="bg1"/>
                </a:solidFill>
              </a:rPr>
              <a:t>diameters</a:t>
            </a:r>
            <a:r>
              <a:rPr lang="fr-FR" i="1" dirty="0" smtClean="0">
                <a:solidFill>
                  <a:schemeClr val="bg1"/>
                </a:solidFill>
              </a:rPr>
              <a:t>, PA=-65°. </a:t>
            </a:r>
            <a:r>
              <a:rPr lang="fr-FR" i="1" dirty="0" err="1" smtClean="0">
                <a:solidFill>
                  <a:schemeClr val="bg1"/>
                </a:solidFill>
              </a:rPr>
              <a:t>Vrot</a:t>
            </a:r>
            <a:r>
              <a:rPr lang="fr-FR" i="1" dirty="0" smtClean="0">
                <a:solidFill>
                  <a:schemeClr val="bg1"/>
                </a:solidFill>
              </a:rPr>
              <a:t>~500kms</a:t>
            </a:r>
            <a:r>
              <a:rPr lang="fr-FR" i="1" baseline="30000" dirty="0" smtClean="0">
                <a:solidFill>
                  <a:schemeClr val="bg1"/>
                </a:solidFill>
              </a:rPr>
              <a:t>-1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i="1" dirty="0" err="1" smtClean="0">
                <a:solidFill>
                  <a:schemeClr val="bg1"/>
                </a:solidFill>
              </a:rPr>
              <a:t>keplerian</a:t>
            </a:r>
            <a:r>
              <a:rPr lang="fr-FR" i="1" dirty="0" smtClean="0">
                <a:solidFill>
                  <a:schemeClr val="bg1"/>
                </a:solidFill>
              </a:rPr>
              <a:t> rotation</a:t>
            </a:r>
            <a:endParaRPr lang="fr-FR" i="1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conclude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VEGA:</a:t>
            </a:r>
          </a:p>
          <a:p>
            <a:pPr lvl="1"/>
            <a:r>
              <a:rPr lang="fr-FR" dirty="0" smtClean="0"/>
              <a:t>3T routine </a:t>
            </a:r>
            <a:r>
              <a:rPr lang="fr-FR" dirty="0" err="1" smtClean="0"/>
              <a:t>operation</a:t>
            </a:r>
            <a:r>
              <a:rPr lang="fr-FR" dirty="0" smtClean="0"/>
              <a:t>; Visible + IR in //</a:t>
            </a:r>
          </a:p>
          <a:p>
            <a:pPr lvl="1"/>
            <a:r>
              <a:rPr lang="fr-FR" dirty="0" smtClean="0"/>
              <a:t>4T and spectral </a:t>
            </a:r>
            <a:r>
              <a:rPr lang="fr-FR" dirty="0" err="1" smtClean="0"/>
              <a:t>imaging</a:t>
            </a:r>
            <a:r>
              <a:rPr lang="fr-FR" dirty="0" smtClean="0"/>
              <a:t> </a:t>
            </a:r>
            <a:r>
              <a:rPr lang="fr-FR" dirty="0" err="1" smtClean="0"/>
              <a:t>capabilities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starting</a:t>
            </a:r>
            <a:endParaRPr lang="fr-FR" dirty="0" smtClean="0"/>
          </a:p>
          <a:p>
            <a:pPr lvl="1"/>
            <a:r>
              <a:rPr lang="fr-FR" dirty="0" smtClean="0"/>
              <a:t>0.2mas </a:t>
            </a:r>
            <a:r>
              <a:rPr lang="fr-FR" dirty="0" err="1" smtClean="0"/>
              <a:t>angular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, 30000 spectral </a:t>
            </a:r>
            <a:r>
              <a:rPr lang="fr-FR" dirty="0" err="1" smtClean="0"/>
              <a:t>resolution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err="1" smtClean="0"/>
              <a:t>Strong</a:t>
            </a:r>
            <a:r>
              <a:rPr lang="fr-FR" dirty="0" smtClean="0"/>
              <a:t> SNR limitations for </a:t>
            </a:r>
            <a:r>
              <a:rPr lang="fr-FR" dirty="0" err="1" smtClean="0"/>
              <a:t>closure</a:t>
            </a:r>
            <a:r>
              <a:rPr lang="fr-FR" dirty="0" smtClean="0"/>
              <a:t> phase and </a:t>
            </a:r>
            <a:r>
              <a:rPr lang="fr-FR" dirty="0" err="1" smtClean="0"/>
              <a:t>low</a:t>
            </a:r>
            <a:r>
              <a:rPr lang="fr-FR" dirty="0" smtClean="0"/>
              <a:t> V²</a:t>
            </a:r>
          </a:p>
          <a:p>
            <a:pPr lvl="1"/>
            <a:r>
              <a:rPr lang="fr-FR" dirty="0" err="1" smtClean="0"/>
              <a:t>Multimode</a:t>
            </a:r>
            <a:r>
              <a:rPr lang="fr-FR" dirty="0" smtClean="0"/>
              <a:t> </a:t>
            </a:r>
            <a:r>
              <a:rPr lang="fr-FR" dirty="0" err="1" smtClean="0"/>
              <a:t>operation</a:t>
            </a:r>
            <a:r>
              <a:rPr lang="fr-FR" dirty="0" smtClean="0"/>
              <a:t> of VEGA</a:t>
            </a:r>
          </a:p>
          <a:p>
            <a:pPr lvl="1"/>
            <a:r>
              <a:rPr lang="fr-FR" dirty="0" smtClean="0"/>
              <a:t>Saturation of photon </a:t>
            </a:r>
            <a:r>
              <a:rPr lang="fr-FR" dirty="0" err="1" smtClean="0"/>
              <a:t>counting</a:t>
            </a:r>
            <a:r>
              <a:rPr lang="fr-FR" dirty="0" smtClean="0"/>
              <a:t> detectors</a:t>
            </a:r>
          </a:p>
          <a:p>
            <a:pPr lvl="2"/>
            <a:endParaRPr lang="fr-FR" dirty="0" smtClean="0"/>
          </a:p>
          <a:p>
            <a:r>
              <a:rPr lang="fr-FR" dirty="0" smtClean="0"/>
              <a:t>Perspectives</a:t>
            </a:r>
          </a:p>
          <a:p>
            <a:pPr lvl="1"/>
            <a:r>
              <a:rPr lang="fr-FR" dirty="0" err="1" smtClean="0"/>
              <a:t>Study</a:t>
            </a:r>
            <a:r>
              <a:rPr lang="fr-FR" dirty="0" smtClean="0"/>
              <a:t> of possible </a:t>
            </a:r>
            <a:r>
              <a:rPr lang="fr-FR" dirty="0" err="1" smtClean="0"/>
              <a:t>improved</a:t>
            </a:r>
            <a:r>
              <a:rPr lang="fr-FR" dirty="0" smtClean="0"/>
              <a:t> design </a:t>
            </a:r>
            <a:r>
              <a:rPr lang="fr-FR" dirty="0" err="1" smtClean="0"/>
              <a:t>using</a:t>
            </a:r>
            <a:r>
              <a:rPr lang="fr-FR" dirty="0" smtClean="0"/>
              <a:t> AO-CHARA and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noise detector (OCAM2)</a:t>
            </a:r>
          </a:p>
          <a:p>
            <a:pPr lvl="1"/>
            <a:r>
              <a:rPr lang="fr-FR" dirty="0" err="1" smtClean="0"/>
              <a:t>Testbench</a:t>
            </a:r>
            <a:r>
              <a:rPr lang="fr-FR" dirty="0" smtClean="0"/>
              <a:t> on visible </a:t>
            </a:r>
            <a:r>
              <a:rPr lang="fr-FR" dirty="0" err="1" smtClean="0"/>
              <a:t>fibers</a:t>
            </a:r>
            <a:r>
              <a:rPr lang="fr-FR" dirty="0" smtClean="0"/>
              <a:t>, </a:t>
            </a:r>
            <a:r>
              <a:rPr lang="fr-FR" dirty="0" err="1" smtClean="0"/>
              <a:t>integrated</a:t>
            </a:r>
            <a:r>
              <a:rPr lang="fr-FR" dirty="0" smtClean="0"/>
              <a:t> </a:t>
            </a:r>
            <a:r>
              <a:rPr lang="fr-FR" dirty="0" err="1" smtClean="0"/>
              <a:t>optics</a:t>
            </a:r>
            <a:r>
              <a:rPr lang="fr-FR" dirty="0" smtClean="0"/>
              <a:t> </a:t>
            </a:r>
            <a:r>
              <a:rPr lang="fr-FR" dirty="0" err="1" smtClean="0"/>
              <a:t>device</a:t>
            </a:r>
            <a:endParaRPr lang="fr-FR" dirty="0" smtClean="0"/>
          </a:p>
          <a:p>
            <a:pPr lvl="1"/>
            <a:r>
              <a:rPr lang="fr-FR" dirty="0" err="1" smtClean="0"/>
              <a:t>Reflexion</a:t>
            </a:r>
            <a:r>
              <a:rPr lang="fr-FR" dirty="0" smtClean="0"/>
              <a:t> </a:t>
            </a:r>
            <a:r>
              <a:rPr lang="fr-FR" dirty="0" err="1" smtClean="0"/>
              <a:t>towards</a:t>
            </a:r>
            <a:r>
              <a:rPr lang="fr-FR" dirty="0" smtClean="0"/>
              <a:t> new visible CHARA and VLTI visible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SPIE Amsterdam VEGA/Mourard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erreNu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76200"/>
            <a:ext cx="9217026" cy="718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F43-6263-4B2E-B86C-6555E78F1920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SPIE Amsterdam VEGA/Mourard</a:t>
            </a:r>
            <a:endParaRPr lang="fr-FR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938542" y="-57001"/>
            <a:ext cx="63346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</a:rPr>
              <a:t>VEGA/CHARA High spatial and spectral </a:t>
            </a:r>
            <a:r>
              <a:rPr lang="fr-FR" sz="2400" dirty="0" err="1" smtClean="0">
                <a:solidFill>
                  <a:schemeClr val="bg1"/>
                </a:solidFill>
                <a:latin typeface="Calibri" pitchFamily="34" charset="0"/>
              </a:rPr>
              <a:t>resolution</a:t>
            </a:r>
            <a:endParaRPr lang="fr-F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</a:rPr>
              <a:t>(0.3mas et R=6000/30000)</a:t>
            </a:r>
            <a:endParaRPr lang="fr-FR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" name="Picture 4" descr="IMG_5156"/>
          <p:cNvPicPr>
            <a:picLocks noChangeAspect="1" noChangeArrowheads="1"/>
          </p:cNvPicPr>
          <p:nvPr/>
        </p:nvPicPr>
        <p:blipFill>
          <a:blip r:embed="rId4" cstate="print"/>
          <a:srcRect l="5351" t="5331" r="18642" b="25323"/>
          <a:stretch>
            <a:fillRect/>
          </a:stretch>
        </p:blipFill>
        <p:spPr bwMode="auto">
          <a:xfrm>
            <a:off x="7235825" y="981075"/>
            <a:ext cx="1835150" cy="1255713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7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1773238"/>
            <a:ext cx="2879725" cy="122396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8" name="Freeform 6"/>
          <p:cNvSpPr>
            <a:spLocks/>
          </p:cNvSpPr>
          <p:nvPr/>
        </p:nvSpPr>
        <p:spPr bwMode="auto">
          <a:xfrm>
            <a:off x="2916238" y="1460500"/>
            <a:ext cx="4319587" cy="960438"/>
          </a:xfrm>
          <a:custGeom>
            <a:avLst/>
            <a:gdLst>
              <a:gd name="T0" fmla="*/ 0 w 2948"/>
              <a:gd name="T1" fmla="*/ 2147483647 h 605"/>
              <a:gd name="T2" fmla="*/ 2147483647 w 2948"/>
              <a:gd name="T3" fmla="*/ 2147483647 h 605"/>
              <a:gd name="T4" fmla="*/ 2147483647 w 2948"/>
              <a:gd name="T5" fmla="*/ 2147483647 h 605"/>
              <a:gd name="T6" fmla="*/ 2147483647 w 2948"/>
              <a:gd name="T7" fmla="*/ 2147483647 h 605"/>
              <a:gd name="T8" fmla="*/ 2147483647 w 2948"/>
              <a:gd name="T9" fmla="*/ 2147483647 h 6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48"/>
              <a:gd name="T16" fmla="*/ 0 h 605"/>
              <a:gd name="T17" fmla="*/ 2948 w 2948"/>
              <a:gd name="T18" fmla="*/ 605 h 6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48" h="605">
                <a:moveTo>
                  <a:pt x="0" y="605"/>
                </a:moveTo>
                <a:cubicBezTo>
                  <a:pt x="200" y="427"/>
                  <a:pt x="401" y="249"/>
                  <a:pt x="635" y="151"/>
                </a:cubicBezTo>
                <a:cubicBezTo>
                  <a:pt x="869" y="53"/>
                  <a:pt x="1104" y="30"/>
                  <a:pt x="1406" y="15"/>
                </a:cubicBezTo>
                <a:cubicBezTo>
                  <a:pt x="1708" y="0"/>
                  <a:pt x="2192" y="46"/>
                  <a:pt x="2449" y="61"/>
                </a:cubicBezTo>
                <a:cubicBezTo>
                  <a:pt x="2706" y="76"/>
                  <a:pt x="2827" y="91"/>
                  <a:pt x="2948" y="10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4365626"/>
            <a:ext cx="1020763" cy="1871663"/>
            <a:chOff x="371" y="3022"/>
            <a:chExt cx="643" cy="1179"/>
          </a:xfrm>
        </p:grpSpPr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6" y="3022"/>
              <a:ext cx="445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371" y="3968"/>
              <a:ext cx="6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FF00"/>
                  </a:solidFill>
                  <a:latin typeface="Calibri" pitchFamily="34" charset="0"/>
                </a:rPr>
                <a:t>Mode 3T</a:t>
              </a:r>
            </a:p>
          </p:txBody>
        </p:sp>
      </p:grp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7289514" y="549275"/>
            <a:ext cx="18590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bg1"/>
                </a:solidFill>
                <a:latin typeface="Calibri" pitchFamily="34" charset="0"/>
              </a:rPr>
              <a:t>Remote</a:t>
            </a:r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</a:rPr>
              <a:t>, Nice</a:t>
            </a:r>
            <a:endParaRPr lang="fr-FR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-108520" y="1412875"/>
            <a:ext cx="3217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</a:rPr>
              <a:t>CHARA </a:t>
            </a:r>
            <a:r>
              <a:rPr lang="fr-FR" sz="2400" dirty="0" err="1" smtClean="0">
                <a:solidFill>
                  <a:schemeClr val="bg1"/>
                </a:solidFill>
                <a:latin typeface="Calibri" pitchFamily="34" charset="0"/>
              </a:rPr>
              <a:t>Array</a:t>
            </a:r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</a:rPr>
              <a:t>, Mt Wilson</a:t>
            </a:r>
            <a:endParaRPr lang="fr-FR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" name="ZoneTexte 21"/>
          <p:cNvSpPr txBox="1">
            <a:spLocks noChangeArrowheads="1"/>
          </p:cNvSpPr>
          <p:nvPr/>
        </p:nvSpPr>
        <p:spPr bwMode="auto">
          <a:xfrm>
            <a:off x="4504916" y="2438400"/>
            <a:ext cx="3307444" cy="23083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09-2007: </a:t>
            </a:r>
            <a:r>
              <a:rPr lang="fr-FR" dirty="0" err="1" smtClean="0">
                <a:solidFill>
                  <a:srgbClr val="FFFF00"/>
                </a:solidFill>
              </a:rPr>
              <a:t>Integration</a:t>
            </a:r>
            <a:endParaRPr lang="fr-FR" dirty="0">
              <a:solidFill>
                <a:srgbClr val="FFFF00"/>
              </a:solidFill>
            </a:endParaRPr>
          </a:p>
          <a:p>
            <a:r>
              <a:rPr lang="fr-FR" dirty="0">
                <a:solidFill>
                  <a:srgbClr val="FFFF00"/>
                </a:solidFill>
              </a:rPr>
              <a:t>07-2008: </a:t>
            </a:r>
            <a:r>
              <a:rPr lang="fr-FR" dirty="0" smtClean="0">
                <a:solidFill>
                  <a:srgbClr val="FFFF00"/>
                </a:solidFill>
              </a:rPr>
              <a:t>First light</a:t>
            </a:r>
          </a:p>
          <a:p>
            <a:r>
              <a:rPr lang="fr-FR" dirty="0" smtClean="0">
                <a:solidFill>
                  <a:srgbClr val="FFFF00"/>
                </a:solidFill>
                <a:latin typeface="Calibri" pitchFamily="34" charset="0"/>
              </a:rPr>
              <a:t>10-2009: 3T Mode</a:t>
            </a:r>
            <a:endParaRPr lang="fr-FR" dirty="0" smtClean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10-2010: 4T Mode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Since 2011 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3T VEGA + IR in // (CLIMB, MIRC)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~20 programs, 60 nights per year</a:t>
            </a:r>
          </a:p>
        </p:txBody>
      </p:sp>
      <p:grpSp>
        <p:nvGrpSpPr>
          <p:cNvPr id="3" name="Groupe 29"/>
          <p:cNvGrpSpPr/>
          <p:nvPr/>
        </p:nvGrpSpPr>
        <p:grpSpPr>
          <a:xfrm>
            <a:off x="1475656" y="4365104"/>
            <a:ext cx="1421353" cy="1881500"/>
            <a:chOff x="1475656" y="4365104"/>
            <a:chExt cx="1421353" cy="1881500"/>
          </a:xfrm>
        </p:grpSpPr>
        <p:pic>
          <p:nvPicPr>
            <p:cNvPr id="28" name="Image 27" descr="6T.tiff"/>
            <p:cNvPicPr>
              <a:picLocks noChangeAspect="1"/>
            </p:cNvPicPr>
            <p:nvPr/>
          </p:nvPicPr>
          <p:blipFill>
            <a:blip r:embed="rId7" cstate="print"/>
            <a:srcRect t="3456" r="39200"/>
            <a:stretch>
              <a:fillRect/>
            </a:stretch>
          </p:blipFill>
          <p:spPr>
            <a:xfrm>
              <a:off x="1475656" y="4365104"/>
              <a:ext cx="1421353" cy="1440160"/>
            </a:xfrm>
            <a:prstGeom prst="rect">
              <a:avLst/>
            </a:prstGeom>
          </p:spPr>
        </p:pic>
        <p:sp>
          <p:nvSpPr>
            <p:cNvPr id="29" name="ZoneTexte 28"/>
            <p:cNvSpPr txBox="1"/>
            <p:nvPr/>
          </p:nvSpPr>
          <p:spPr>
            <a:xfrm>
              <a:off x="1763688" y="5877272"/>
              <a:ext cx="1021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Mode 4T</a:t>
              </a:r>
            </a:p>
          </p:txBody>
        </p:sp>
      </p:grpSp>
      <p:sp>
        <p:nvSpPr>
          <p:cNvPr id="19" name="Ellipse 18"/>
          <p:cNvSpPr/>
          <p:nvPr/>
        </p:nvSpPr>
        <p:spPr>
          <a:xfrm>
            <a:off x="914400" y="30480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llipse 21"/>
          <p:cNvSpPr/>
          <p:nvPr/>
        </p:nvSpPr>
        <p:spPr>
          <a:xfrm>
            <a:off x="8229600" y="2514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July 2nd, 2012</a:t>
            </a:r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840" y="387896"/>
            <a:ext cx="7848600" cy="304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ＭＳ Ｐゴシック" pitchFamily="34" charset="-128"/>
              </a:rPr>
              <a:t>Main </a:t>
            </a:r>
            <a:r>
              <a:rPr lang="en-US" dirty="0" smtClean="0">
                <a:ea typeface="ＭＳ Ｐゴシック" pitchFamily="34" charset="-128"/>
              </a:rPr>
              <a:t>characteristics</a:t>
            </a:r>
            <a:r>
              <a:rPr lang="en-US" sz="3200" dirty="0" smtClean="0">
                <a:ea typeface="ＭＳ Ｐゴシック" pitchFamily="34" charset="-128"/>
              </a:rPr>
              <a:t> of VEGA/CHARA</a:t>
            </a:r>
            <a:r>
              <a:rPr lang="en-US" sz="2400" i="1" dirty="0" smtClean="0">
                <a:ea typeface="ＭＳ Ｐゴシック" pitchFamily="34" charset="-128"/>
              </a:rPr>
              <a:t/>
            </a:r>
            <a:br>
              <a:rPr lang="en-US" sz="2400" i="1" dirty="0" smtClean="0">
                <a:ea typeface="ＭＳ Ｐゴシック" pitchFamily="34" charset="-128"/>
              </a:rPr>
            </a:br>
            <a:endParaRPr lang="en-US" sz="2400" i="1" dirty="0" smtClean="0">
              <a:ea typeface="ＭＳ Ｐゴシック" pitchFamily="34" charset="-128"/>
            </a:endParaRPr>
          </a:p>
        </p:txBody>
      </p:sp>
      <p:pic>
        <p:nvPicPr>
          <p:cNvPr id="61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7086600" cy="138417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</p:pic>
      <p:sp>
        <p:nvSpPr>
          <p:cNvPr id="6168" name="Text Box 9"/>
          <p:cNvSpPr txBox="1">
            <a:spLocks noChangeArrowheads="1"/>
          </p:cNvSpPr>
          <p:nvPr/>
        </p:nvSpPr>
        <p:spPr bwMode="auto">
          <a:xfrm>
            <a:off x="1066800" y="1447800"/>
            <a:ext cx="6469803" cy="369332"/>
          </a:xfrm>
          <a:prstGeom prst="rect">
            <a:avLst/>
          </a:prstGeom>
          <a:noFill/>
          <a:ln w="47625" cmpd="thinThick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Spectrograph Characteristics</a:t>
            </a:r>
          </a:p>
        </p:txBody>
      </p:sp>
      <p:grpSp>
        <p:nvGrpSpPr>
          <p:cNvPr id="2" name="Grouper 28"/>
          <p:cNvGrpSpPr/>
          <p:nvPr/>
        </p:nvGrpSpPr>
        <p:grpSpPr>
          <a:xfrm>
            <a:off x="1143000" y="3505200"/>
            <a:ext cx="6987729" cy="2012032"/>
            <a:chOff x="1219200" y="3962400"/>
            <a:chExt cx="6987729" cy="2135412"/>
          </a:xfrm>
        </p:grpSpPr>
        <p:pic>
          <p:nvPicPr>
            <p:cNvPr id="6163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4343400"/>
              <a:ext cx="6858000" cy="1754412"/>
            </a:xfrm>
            <a:prstGeom prst="rect">
              <a:avLst/>
            </a:prstGeom>
            <a:noFill/>
            <a:ln w="47625" cmpd="thinThick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6164" name="Text Box 16"/>
            <p:cNvSpPr txBox="1">
              <a:spLocks noChangeArrowheads="1"/>
            </p:cNvSpPr>
            <p:nvPr/>
          </p:nvSpPr>
          <p:spPr bwMode="auto">
            <a:xfrm>
              <a:off x="1219200" y="3962400"/>
              <a:ext cx="2044149" cy="369332"/>
            </a:xfrm>
            <a:prstGeom prst="rect">
              <a:avLst/>
            </a:prstGeom>
            <a:noFill/>
            <a:ln w="47625" cmpd="thinThick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alibri" pitchFamily="34" charset="0"/>
                </a:rPr>
                <a:t>Limiting magnitude</a:t>
              </a:r>
            </a:p>
          </p:txBody>
        </p:sp>
        <p:sp>
          <p:nvSpPr>
            <p:cNvPr id="6155" name="ZoneTexte 20"/>
            <p:cNvSpPr txBox="1">
              <a:spLocks noChangeArrowheads="1"/>
            </p:cNvSpPr>
            <p:nvPr/>
          </p:nvSpPr>
          <p:spPr bwMode="auto">
            <a:xfrm>
              <a:off x="4800600" y="3962400"/>
              <a:ext cx="13489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</a:rPr>
                <a:t>R0=8cm</a:t>
              </a:r>
            </a:p>
          </p:txBody>
        </p:sp>
        <p:sp>
          <p:nvSpPr>
            <p:cNvPr id="28" name="ZoneTexte 20"/>
            <p:cNvSpPr txBox="1">
              <a:spLocks noChangeArrowheads="1"/>
            </p:cNvSpPr>
            <p:nvPr/>
          </p:nvSpPr>
          <p:spPr bwMode="auto">
            <a:xfrm>
              <a:off x="6858000" y="3962400"/>
              <a:ext cx="13489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</a:rPr>
                <a:t>R0</a:t>
              </a:r>
              <a:r>
                <a:rPr lang="fr-FR" b="1" dirty="0" smtClean="0">
                  <a:solidFill>
                    <a:schemeClr val="bg1"/>
                  </a:solidFill>
                </a:rPr>
                <a:t>=15cm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371600" y="609600"/>
            <a:ext cx="6578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 smtClean="0">
                <a:solidFill>
                  <a:schemeClr val="bg1"/>
                </a:solidFill>
              </a:rPr>
              <a:t>Mourard</a:t>
            </a:r>
            <a:r>
              <a:rPr lang="fr-FR" sz="1600" i="1" dirty="0" smtClean="0">
                <a:solidFill>
                  <a:schemeClr val="bg1"/>
                </a:solidFill>
              </a:rPr>
              <a:t> et al. A&amp;A 2009, 508 (for 2T) &amp; </a:t>
            </a:r>
            <a:r>
              <a:rPr lang="fr-FR" sz="1600" i="1" dirty="0" err="1" smtClean="0">
                <a:solidFill>
                  <a:schemeClr val="bg1"/>
                </a:solidFill>
              </a:rPr>
              <a:t>Mourard</a:t>
            </a:r>
            <a:r>
              <a:rPr lang="fr-FR" sz="1600" i="1" dirty="0" smtClean="0">
                <a:solidFill>
                  <a:schemeClr val="bg1"/>
                </a:solidFill>
              </a:rPr>
              <a:t> et al. 2011, 531 (for </a:t>
            </a:r>
            <a:r>
              <a:rPr lang="fr-FR" sz="1600" i="1" smtClean="0">
                <a:solidFill>
                  <a:schemeClr val="bg1"/>
                </a:solidFill>
              </a:rPr>
              <a:t>3T/4T)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F94E-B7E8-4AAC-9EF2-923C4D316F19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SPIE Amsterdam VEGA/Mourard</a:t>
            </a:r>
            <a:endParaRPr lang="fr-F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/>
          <a:lstStyle/>
          <a:p>
            <a:r>
              <a:rPr lang="fr-FR" dirty="0" smtClean="0"/>
              <a:t>Interferometric </a:t>
            </a:r>
            <a:r>
              <a:rPr lang="fr-FR" dirty="0" err="1" smtClean="0"/>
              <a:t>toolbox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SPIE Amsterdam VEGA/Mourard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7" name="Picture 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342312" cy="523262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PIVOT: </a:t>
            </a:r>
            <a:r>
              <a:rPr lang="fr-FR" dirty="0" err="1" smtClean="0"/>
              <a:t>proposals</a:t>
            </a:r>
            <a:r>
              <a:rPr lang="fr-FR" dirty="0" smtClean="0"/>
              <a:t> and </a:t>
            </a:r>
            <a:r>
              <a:rPr lang="fr-FR" dirty="0" err="1" smtClean="0"/>
              <a:t>runs</a:t>
            </a:r>
            <a:r>
              <a:rPr lang="fr-FR" dirty="0" smtClean="0"/>
              <a:t> management</a:t>
            </a:r>
            <a:r>
              <a:rPr lang="fr-FR" sz="2700" i="1" dirty="0" smtClean="0"/>
              <a:t/>
            </a:r>
            <a:br>
              <a:rPr lang="fr-FR" sz="2700" i="1" dirty="0" smtClean="0"/>
            </a:br>
            <a:r>
              <a:rPr lang="fr-FR" sz="2700" i="1" dirty="0" smtClean="0"/>
              <a:t>web service, </a:t>
            </a:r>
            <a:r>
              <a:rPr lang="fr-FR" sz="2700" i="1" dirty="0" err="1" smtClean="0"/>
              <a:t>interoperability</a:t>
            </a:r>
            <a:endParaRPr lang="fr-FR" i="1" dirty="0"/>
          </a:p>
        </p:txBody>
      </p:sp>
      <p:pic>
        <p:nvPicPr>
          <p:cNvPr id="7" name="Espace réservé du contenu 6" descr="pivo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721" y="1249917"/>
            <a:ext cx="8795252" cy="4707539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SPIE Amsterdam VEGA/Mourard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PIVOT: </a:t>
            </a:r>
            <a:r>
              <a:rPr lang="fr-FR" dirty="0" err="1" smtClean="0"/>
              <a:t>strategy</a:t>
            </a:r>
            <a:r>
              <a:rPr lang="fr-FR" dirty="0" smtClean="0"/>
              <a:t> </a:t>
            </a:r>
            <a:r>
              <a:rPr lang="fr-FR" dirty="0" err="1" smtClean="0"/>
              <a:t>definition</a:t>
            </a:r>
            <a:endParaRPr lang="fr-FR" dirty="0"/>
          </a:p>
        </p:txBody>
      </p:sp>
      <p:pic>
        <p:nvPicPr>
          <p:cNvPr id="7" name="Espace réservé du contenu 6" descr="pivot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1268760"/>
            <a:ext cx="8879307" cy="4752528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SPIE Amsterdam VEGA/Mourard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1309"/>
            <a:ext cx="9144000" cy="452596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1" dirty="0" err="1" smtClean="0">
                <a:solidFill>
                  <a:srgbClr val="FFFF00"/>
                </a:solidFill>
                <a:ea typeface="ＭＳ Ｐゴシック" pitchFamily="34" charset="-128"/>
              </a:rPr>
              <a:t>Circumstellar</a:t>
            </a:r>
            <a:r>
              <a:rPr 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 environments: high spectral resolution</a:t>
            </a:r>
            <a:endParaRPr lang="en-US" b="1" i="1" dirty="0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A/B </a:t>
            </a:r>
            <a:r>
              <a:rPr lang="en-US" sz="1600" dirty="0" err="1" smtClean="0">
                <a:solidFill>
                  <a:schemeClr val="bg1"/>
                </a:solidFill>
                <a:ea typeface="ＭＳ Ｐゴシック" pitchFamily="34" charset="-128"/>
              </a:rPr>
              <a:t>Supergiants</a:t>
            </a: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 (wind): </a:t>
            </a:r>
            <a:r>
              <a:rPr lang="en-US" sz="1600" dirty="0" err="1" smtClean="0">
                <a:solidFill>
                  <a:schemeClr val="bg1"/>
                </a:solidFill>
                <a:ea typeface="ＭＳ Ｐゴシック" pitchFamily="34" charset="-128"/>
              </a:rPr>
              <a:t>Chesneau</a:t>
            </a: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 et al, A&amp;A 521 (2010)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β </a:t>
            </a:r>
            <a:r>
              <a:rPr lang="en-US" sz="1600" dirty="0" err="1" smtClean="0">
                <a:solidFill>
                  <a:schemeClr val="bg1"/>
                </a:solidFill>
                <a:ea typeface="ＭＳ Ｐゴシック" pitchFamily="34" charset="-128"/>
              </a:rPr>
              <a:t>Cep</a:t>
            </a: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 (disk): </a:t>
            </a:r>
            <a:r>
              <a:rPr lang="en-US" sz="1600" dirty="0" err="1" smtClean="0">
                <a:solidFill>
                  <a:schemeClr val="bg1"/>
                </a:solidFill>
                <a:ea typeface="ＭＳ Ｐゴシック" pitchFamily="34" charset="-128"/>
              </a:rPr>
              <a:t>Nardetto</a:t>
            </a: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 et al. , A&amp;A 525 (2011)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Be stars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ea typeface="ＭＳ Ｐゴシック" pitchFamily="34" charset="-128"/>
              </a:rPr>
              <a:t>Wind studies: </a:t>
            </a:r>
            <a:r>
              <a:rPr lang="en-US" sz="1400" dirty="0" err="1" smtClean="0">
                <a:solidFill>
                  <a:schemeClr val="bg1"/>
                </a:solidFill>
                <a:ea typeface="ＭＳ Ｐゴシック" pitchFamily="34" charset="-128"/>
              </a:rPr>
              <a:t>Delaa</a:t>
            </a:r>
            <a:r>
              <a:rPr lang="en-US" sz="1400" dirty="0" smtClean="0">
                <a:solidFill>
                  <a:schemeClr val="bg1"/>
                </a:solidFill>
                <a:ea typeface="ＭＳ Ｐゴシック" pitchFamily="34" charset="-128"/>
              </a:rPr>
              <a:t> et al. A&amp;A 529 (2011), </a:t>
            </a:r>
            <a:r>
              <a:rPr lang="en-US" sz="1400" dirty="0" err="1" smtClean="0">
                <a:solidFill>
                  <a:schemeClr val="bg1"/>
                </a:solidFill>
                <a:ea typeface="ＭＳ Ｐゴシック" pitchFamily="34" charset="-128"/>
              </a:rPr>
              <a:t>Stee</a:t>
            </a:r>
            <a:r>
              <a:rPr lang="en-US" sz="1400" dirty="0" smtClean="0">
                <a:solidFill>
                  <a:schemeClr val="bg1"/>
                </a:solidFill>
                <a:ea typeface="ＭＳ Ｐゴシック" pitchFamily="34" charset="-128"/>
              </a:rPr>
              <a:t> et al. A&amp;A (2012)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ea typeface="ＭＳ Ｐゴシック" pitchFamily="34" charset="-128"/>
              </a:rPr>
              <a:t>Interactive massive stars: </a:t>
            </a:r>
            <a:r>
              <a:rPr lang="en-US" sz="1400" dirty="0" err="1" smtClean="0">
                <a:solidFill>
                  <a:schemeClr val="bg1"/>
                </a:solidFill>
                <a:ea typeface="ＭＳ Ｐゴシック" pitchFamily="34" charset="-128"/>
              </a:rPr>
              <a:t>Bonneau</a:t>
            </a:r>
            <a:r>
              <a:rPr lang="en-US" sz="1400" dirty="0" smtClean="0">
                <a:solidFill>
                  <a:schemeClr val="bg1"/>
                </a:solidFill>
                <a:ea typeface="ＭＳ Ｐゴシック" pitchFamily="34" charset="-128"/>
              </a:rPr>
              <a:t> et al., A&amp;A 432 (2011), </a:t>
            </a:r>
            <a:r>
              <a:rPr lang="en-US" sz="1600" dirty="0" err="1" smtClean="0">
                <a:solidFill>
                  <a:schemeClr val="bg1"/>
                </a:solidFill>
                <a:ea typeface="ＭＳ Ｐゴシック" pitchFamily="34" charset="-128"/>
              </a:rPr>
              <a:t>Meilland</a:t>
            </a: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 et al. A&amp;A 532 (2011)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The </a:t>
            </a:r>
            <a:r>
              <a:rPr lang="en-US" sz="1600" dirty="0" err="1" smtClean="0">
                <a:solidFill>
                  <a:schemeClr val="bg1"/>
                </a:solidFill>
                <a:ea typeface="ＭＳ Ｐゴシック" pitchFamily="34" charset="-128"/>
              </a:rPr>
              <a:t>chromosphere</a:t>
            </a: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 of K giants:  </a:t>
            </a:r>
            <a:r>
              <a:rPr lang="en-US" sz="1600" dirty="0" err="1" smtClean="0">
                <a:solidFill>
                  <a:schemeClr val="bg1"/>
                </a:solidFill>
                <a:ea typeface="ＭＳ Ｐゴシック" pitchFamily="34" charset="-128"/>
              </a:rPr>
              <a:t>Berio</a:t>
            </a: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 et al. A&amp;A (2011)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err="1" smtClean="0">
                <a:solidFill>
                  <a:schemeClr val="bg1"/>
                </a:solidFill>
                <a:ea typeface="ＭＳ Ｐゴシック" pitchFamily="34" charset="-128"/>
              </a:rPr>
              <a:t>Eps</a:t>
            </a: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ea typeface="ＭＳ Ｐゴシック" pitchFamily="34" charset="-128"/>
              </a:rPr>
              <a:t>Aur</a:t>
            </a: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 : </a:t>
            </a:r>
            <a:r>
              <a:rPr lang="en-US" sz="1600" dirty="0" err="1" smtClean="0">
                <a:solidFill>
                  <a:schemeClr val="bg1"/>
                </a:solidFill>
                <a:ea typeface="ＭＳ Ｐゴシック" pitchFamily="34" charset="-128"/>
              </a:rPr>
              <a:t>Mourard</a:t>
            </a: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 et al., A&amp;A 2012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Young Stellar objects (MWC361, AB </a:t>
            </a:r>
            <a:r>
              <a:rPr lang="en-US" sz="1600" dirty="0" err="1" smtClean="0">
                <a:solidFill>
                  <a:schemeClr val="bg1"/>
                </a:solidFill>
                <a:ea typeface="ＭＳ Ｐゴシック" pitchFamily="34" charset="-128"/>
              </a:rPr>
              <a:t>Aur</a:t>
            </a: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, ...): </a:t>
            </a:r>
            <a:r>
              <a:rPr lang="en-US" sz="1600" dirty="0" err="1" smtClean="0">
                <a:solidFill>
                  <a:schemeClr val="bg1"/>
                </a:solidFill>
                <a:ea typeface="ＭＳ Ｐゴシック" pitchFamily="34" charset="-128"/>
              </a:rPr>
              <a:t>Perraut</a:t>
            </a: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 et al., </a:t>
            </a:r>
            <a:r>
              <a:rPr lang="en-US" sz="1600" dirty="0" err="1" smtClean="0">
                <a:solidFill>
                  <a:schemeClr val="bg1"/>
                </a:solidFill>
                <a:ea typeface="ＭＳ Ｐゴシック" pitchFamily="34" charset="-128"/>
              </a:rPr>
              <a:t>Benisty</a:t>
            </a: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 et al.,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Rotation of stars and interaction with environment</a:t>
            </a:r>
          </a:p>
          <a:p>
            <a:pPr>
              <a:lnSpc>
                <a:spcPct val="80000"/>
              </a:lnSpc>
              <a:defRPr/>
            </a:pPr>
            <a:endParaRPr lang="en-US" sz="20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Fundamental parameters: Visible + 300m baseline + IR </a:t>
            </a:r>
            <a:r>
              <a:rPr lang="en-US" b="1" dirty="0" err="1" smtClean="0">
                <a:solidFill>
                  <a:srgbClr val="FFFF00"/>
                </a:solidFill>
                <a:ea typeface="ＭＳ Ｐゴシック" pitchFamily="34" charset="-128"/>
              </a:rPr>
              <a:t>coherencing</a:t>
            </a:r>
            <a:endParaRPr lang="en-US" b="1" i="1" dirty="0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600" dirty="0" err="1" smtClean="0">
                <a:solidFill>
                  <a:schemeClr val="bg1"/>
                </a:solidFill>
                <a:ea typeface="ＭＳ Ｐゴシック" pitchFamily="34" charset="-128"/>
              </a:rPr>
              <a:t>roAp</a:t>
            </a: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 stars: </a:t>
            </a:r>
            <a:r>
              <a:rPr lang="en-US" sz="1600" dirty="0" err="1" smtClean="0">
                <a:solidFill>
                  <a:schemeClr val="bg1"/>
                </a:solidFill>
                <a:ea typeface="ＭＳ Ｐゴシック" pitchFamily="34" charset="-128"/>
              </a:rPr>
              <a:t>Perraut</a:t>
            </a: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 et al., A&amp;A 526 (2011)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err="1" smtClean="0">
                <a:solidFill>
                  <a:schemeClr val="bg1"/>
                </a:solidFill>
                <a:ea typeface="ＭＳ Ｐゴシック" pitchFamily="34" charset="-128"/>
              </a:rPr>
              <a:t>CoRoT</a:t>
            </a: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 Targets: HD49933: Bigot et al., A&amp;A (2011)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Exoplanet host stars: </a:t>
            </a:r>
            <a:r>
              <a:rPr lang="en-US" sz="1600" dirty="0" err="1" smtClean="0">
                <a:solidFill>
                  <a:schemeClr val="bg1"/>
                </a:solidFill>
                <a:ea typeface="ＭＳ Ｐゴシック" pitchFamily="34" charset="-128"/>
              </a:rPr>
              <a:t>Ligi</a:t>
            </a: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 et al., A&amp;A 2012, in press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Surface brightness relationships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Spectral imaging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8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8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0081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ＭＳ Ｐゴシック" pitchFamily="34" charset="-128"/>
              </a:rPr>
              <a:t>Main VEGA/CHARA programs</a:t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1600" u="sng" dirty="0" smtClean="0">
                <a:ea typeface="ＭＳ Ｐゴシック" pitchFamily="34" charset="-128"/>
              </a:rPr>
              <a:t>http://www-n.oca.eu/vega/en/publications/index.htm</a:t>
            </a:r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July 2nd, 2012</a:t>
            </a:r>
            <a:endParaRPr lang="fr-FR"/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SPIE Amsterdam VEGA/Mourard</a:t>
            </a:r>
            <a:endParaRPr lang="fr-F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0609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Symbol" pitchFamily="18" charset="2"/>
              </a:rPr>
              <a:t>e</a:t>
            </a:r>
            <a:r>
              <a:rPr lang="fr-FR" dirty="0" smtClean="0"/>
              <a:t> </a:t>
            </a:r>
            <a:r>
              <a:rPr lang="fr-FR" dirty="0" err="1" smtClean="0"/>
              <a:t>Aurigae</a:t>
            </a:r>
            <a:r>
              <a:rPr lang="fr-FR" dirty="0" smtClean="0"/>
              <a:t>, as </a:t>
            </a:r>
            <a:r>
              <a:rPr lang="fr-FR" dirty="0" err="1" smtClean="0"/>
              <a:t>seen</a:t>
            </a:r>
            <a:r>
              <a:rPr lang="fr-FR" dirty="0" smtClean="0"/>
              <a:t> by MIRC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22/06/2012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IPAG - Résultats VEGA/CHARA</a:t>
            </a:r>
            <a:endParaRPr lang="fr-FR"/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6"/>
            <a:ext cx="457819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8epochsB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0428" y="2852936"/>
            <a:ext cx="6353572" cy="352617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Spatio</a:t>
            </a:r>
            <a:r>
              <a:rPr lang="fr-FR" dirty="0" smtClean="0"/>
              <a:t>-spectral </a:t>
            </a:r>
            <a:r>
              <a:rPr lang="fr-FR" dirty="0" err="1" smtClean="0"/>
              <a:t>analysis</a:t>
            </a:r>
            <a:r>
              <a:rPr lang="fr-FR" dirty="0" smtClean="0"/>
              <a:t> of H</a:t>
            </a:r>
            <a:r>
              <a:rPr lang="fr-FR" dirty="0" smtClean="0">
                <a:latin typeface="Symbol" pitchFamily="18" charset="2"/>
              </a:rPr>
              <a:t>a  </a:t>
            </a:r>
            <a:r>
              <a:rPr lang="fr-FR" dirty="0" smtClean="0"/>
              <a:t>on</a:t>
            </a:r>
            <a:r>
              <a:rPr lang="fr-FR" dirty="0" smtClean="0">
                <a:latin typeface="Symbol" pitchFamily="18" charset="2"/>
              </a:rPr>
              <a:t> e</a:t>
            </a:r>
            <a:r>
              <a:rPr lang="fr-FR" dirty="0" smtClean="0"/>
              <a:t> Aur</a:t>
            </a:r>
            <a:br>
              <a:rPr lang="fr-FR" dirty="0" smtClean="0"/>
            </a:br>
            <a:r>
              <a:rPr lang="fr-FR" sz="2000" i="1" dirty="0" smtClean="0"/>
              <a:t>A&amp;A 2012 </a:t>
            </a:r>
            <a:r>
              <a:rPr lang="fr-FR" sz="2000" i="1" dirty="0" err="1" smtClean="0"/>
              <a:t>accepted</a:t>
            </a:r>
            <a:endParaRPr lang="fr-FR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22/06/2012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IPAG - Résultats VEGA/CHARA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7F10-3C2C-4B6B-939E-020DD01D936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444" y="908720"/>
            <a:ext cx="2376264" cy="222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1708" y="908720"/>
            <a:ext cx="222507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6779" y="908720"/>
            <a:ext cx="2241565" cy="224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374719"/>
            <a:ext cx="2808312" cy="280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356992"/>
            <a:ext cx="3075642" cy="281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6228184" y="3671153"/>
            <a:ext cx="3096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Confirmation of </a:t>
            </a:r>
            <a:r>
              <a:rPr lang="fr-FR" sz="1600" dirty="0" err="1" smtClean="0">
                <a:solidFill>
                  <a:schemeClr val="bg1"/>
                </a:solidFill>
              </a:rPr>
              <a:t>dark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disk</a:t>
            </a:r>
            <a:r>
              <a:rPr lang="fr-FR" sz="1600" dirty="0" smtClean="0">
                <a:solidFill>
                  <a:schemeClr val="bg1"/>
                </a:solidFill>
              </a:rPr>
              <a:t> and of </a:t>
            </a:r>
            <a:r>
              <a:rPr lang="fr-FR" sz="1600" dirty="0" err="1" smtClean="0">
                <a:solidFill>
                  <a:schemeClr val="bg1"/>
                </a:solidFill>
              </a:rPr>
              <a:t>its</a:t>
            </a:r>
            <a:r>
              <a:rPr lang="fr-FR" sz="1600" dirty="0" smtClean="0">
                <a:solidFill>
                  <a:schemeClr val="bg1"/>
                </a:solidFill>
              </a:rPr>
              <a:t> orbital motion</a:t>
            </a:r>
          </a:p>
          <a:p>
            <a:pPr>
              <a:buFont typeface="Wingdings" pitchFamily="2" charset="2"/>
              <a:buChar char="Ø"/>
            </a:pPr>
            <a:endParaRPr lang="fr-FR" sz="1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H</a:t>
            </a:r>
            <a:r>
              <a:rPr lang="fr-FR" sz="1600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very</a:t>
            </a:r>
            <a:r>
              <a:rPr lang="fr-FR" sz="1600" dirty="0" smtClean="0">
                <a:solidFill>
                  <a:schemeClr val="bg1"/>
                </a:solidFill>
              </a:rPr>
              <a:t> close to the F star</a:t>
            </a:r>
          </a:p>
          <a:p>
            <a:pPr>
              <a:buFont typeface="Wingdings" pitchFamily="2" charset="2"/>
              <a:buChar char="Ø"/>
            </a:pPr>
            <a:endParaRPr lang="fr-FR" sz="1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 Existence of a </a:t>
            </a:r>
            <a:r>
              <a:rPr lang="fr-FR" sz="1600" dirty="0" err="1" smtClean="0">
                <a:solidFill>
                  <a:schemeClr val="bg1"/>
                </a:solidFill>
              </a:rPr>
              <a:t>wind</a:t>
            </a:r>
            <a:r>
              <a:rPr lang="fr-FR" sz="1600" dirty="0" smtClean="0">
                <a:solidFill>
                  <a:schemeClr val="bg1"/>
                </a:solidFill>
              </a:rPr>
              <a:t> and of a possible </a:t>
            </a:r>
            <a:r>
              <a:rPr lang="fr-FR" sz="1600" dirty="0" err="1" smtClean="0">
                <a:solidFill>
                  <a:schemeClr val="bg1"/>
                </a:solidFill>
              </a:rPr>
              <a:t>filling</a:t>
            </a:r>
            <a:r>
              <a:rPr lang="fr-FR" sz="1600" dirty="0" smtClean="0">
                <a:solidFill>
                  <a:schemeClr val="bg1"/>
                </a:solidFill>
              </a:rPr>
              <a:t> Roche lobe on the F </a:t>
            </a:r>
            <a:r>
              <a:rPr lang="fr-FR" sz="1600" dirty="0" err="1" smtClean="0">
                <a:solidFill>
                  <a:schemeClr val="bg1"/>
                </a:solidFill>
              </a:rPr>
              <a:t>atmosphere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7544" y="3573016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I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95536" y="4149080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V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83768" y="4365104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f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Symbol" pitchFamily="18" charset="2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63688" y="5589240"/>
            <a:ext cx="109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RV (km/s)</a:t>
            </a:r>
            <a:endParaRPr lang="fr-FR" baseline="30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1523</Words>
  <Application>Microsoft Office PowerPoint</Application>
  <PresentationFormat>Affichage à l'écran (4:3)</PresentationFormat>
  <Paragraphs>207</Paragraphs>
  <Slides>19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Recent results with VEGA/CHARA </vt:lpstr>
      <vt:lpstr>Diapositive 2</vt:lpstr>
      <vt:lpstr>Main characteristics of VEGA/CHARA </vt:lpstr>
      <vt:lpstr>Interferometric toolbox</vt:lpstr>
      <vt:lpstr>PIVOT: proposals and runs management web service, interoperability</vt:lpstr>
      <vt:lpstr>PIVOT: strategy definition</vt:lpstr>
      <vt:lpstr>Main VEGA/CHARA programs http://www-n.oca.eu/vega/en/publications/index.htm</vt:lpstr>
      <vt:lpstr>e Aurigae, as seen by MIRC</vt:lpstr>
      <vt:lpstr>Spatio-spectral analysis of Ha  on e Aur A&amp;A 2012 accepted</vt:lpstr>
      <vt:lpstr>Large program « 100 étoiles »</vt:lpstr>
      <vt:lpstr>Example of a recent study: roAp 10 Aql (A1p, mV=5.9)  Perraut, Borgniet, Bigot</vt:lpstr>
      <vt:lpstr>Spectral imaging VEGA+MIRC</vt:lpstr>
      <vt:lpstr>MIRC 6T H band (done by J. Monnier, X. Che)</vt:lpstr>
      <vt:lpstr>Model fitting, V² VEGA only (done with JMMC/LitPro software)</vt:lpstr>
      <vt:lpstr>Image reconstruction VEGA V² only (done by F. Millour, OCA)</vt:lpstr>
      <vt:lpstr>Diapositive 16</vt:lpstr>
      <vt:lpstr>Diapositive 17</vt:lpstr>
      <vt:lpstr>Rotating disk modeling Ha line profile + VIS(l) + PHI(l) (done by A. Meilland, OCA)</vt:lpstr>
      <vt:lpstr>To conclude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Denis Mourard</dc:creator>
  <cp:lastModifiedBy>Denis Mourard</cp:lastModifiedBy>
  <cp:revision>158</cp:revision>
  <dcterms:created xsi:type="dcterms:W3CDTF">2012-01-29T10:28:26Z</dcterms:created>
  <dcterms:modified xsi:type="dcterms:W3CDTF">2012-07-02T12:29:39Z</dcterms:modified>
</cp:coreProperties>
</file>